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LS Solution" initials="DS" lastIdx="3" clrIdx="0">
    <p:extLst>
      <p:ext uri="{19B8F6BF-5375-455C-9EA6-DF929625EA0E}">
        <p15:presenceInfo xmlns:p15="http://schemas.microsoft.com/office/powerpoint/2012/main" userId="20e3d8b2790426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EA90FB-8D06-445E-9B64-1BB350608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FA7D39C-23DA-4A42-9C01-287F59DAE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32597B-2E26-4950-8391-11A383934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A69EBD-0A83-42F5-9374-EECD51B2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057C58-3312-4D93-993C-FF903152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17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DE875-F121-44CD-9DBB-C797895F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9F334B-EBE3-46D8-9497-63C31DA7D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666AA4-F21D-4CA6-BA63-21341F2C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E164C2-430C-4635-9840-E5CA54EC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87685D-3439-46D3-9716-57FAADCC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79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ABB40A0-029D-434F-B167-9E000F123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9C44A7-926D-424A-8AB6-0FC717285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09AF6A-28E8-46ED-BD63-C3235767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D36FF6-EA0F-4116-A1D0-5F0F6EC4C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FFAD39-B260-4E7D-9686-F429DDB6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541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A953BA-4ED7-445D-97C5-9E00E766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EABE36-6FA2-45C8-9B34-8BF21240F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3CEF6F-D8CF-4181-9497-3E8CC51E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7736D3-590F-4BAB-B4A5-CF5A5D12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919FF5-FFA7-45F6-805E-DAD617FD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99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B6242-762F-4239-9544-9E13C1E2B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79473A-05CA-4569-B904-9A05CD155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22EA62-065A-4D7E-86D8-CDC28D54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9C8CBD-F4F6-431F-8121-E7B99429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5979B2-CE71-4931-85EF-D10B2B86A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08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A1B855-9ED7-43EF-86EB-ADA9079BF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4CCE4D-6E1F-49D4-AF51-711D9535E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59AAAB-D644-4DFA-A69B-4CDCA9595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DF6292-1B11-43E3-8994-0D2FF7982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499C02-1550-464C-BD7B-DA0CCDACC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71D098-EA4E-4ACD-9F7A-5D611DFFE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00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4ABBB6-7F09-4C3D-A3C5-D6C1E511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642359-D897-44E9-8681-A79C0A572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17C185B-7696-457D-AB03-3818574A3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5CDD35B-CB56-43F7-9BB6-6FC13585B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E04C79-AE48-41AE-B893-821AFCA836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F253108-9E51-40D2-8D24-00D61E823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33743B9-BA9D-4A3C-B3EE-AEDAE777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A25E99B-6F3C-4DA4-860A-0A161CE76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09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5B5207-F4EE-47E7-9137-8C9DAA81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004763B-1209-44D6-A34A-1063F223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31DC3C-3CFE-4989-8B2A-DBFDC979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0F9E95-C66D-4E81-82A6-D6B95096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99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06D187E-87E9-4850-BEE5-1B4EDB7A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DA87BDD-81FF-42E2-8258-9F03DA509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0703F6E-792A-4A76-BC90-8E2A3240D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60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F590EE-EC97-4249-803F-F257A265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EB7E73-532E-44E2-BE82-42EA8E062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A21179-C8E5-474F-B9DA-82B6FC154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D31F30-A5C9-48B6-AD50-773096000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9B89BB-7DD0-4183-88B5-5926149F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58FF4F-BF9A-4F85-8A3D-6645943B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27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F62958-889C-41F8-ACD3-1629C6408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15C78AA-1CF5-426A-83CC-985D662EF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DAB086-4A7D-4638-9950-EAD124BCD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B3C291-D3D2-4262-A16D-DBA7B761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9DCD67-0E7E-4A75-8D0A-58424EFF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A420B7-A0F0-4017-A821-42487E59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51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E26D00F-EAF1-4375-9D92-4618DC3BA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8D7E33-60CB-4774-913C-8067D8668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C95F5C-C2FA-4D2B-8C11-BC360FD0A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F576-CE5F-4E64-83F0-D0C162D176D1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FC5AD0-78D9-4515-8551-2543F8374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DFDDB5-3FB2-454C-A713-51DEE92A4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F4A99-449A-457C-AD0A-4328EA9C52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1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ertificazionecrediti.mef.gov.it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5300AB-6847-4D2B-B4A5-25ACC818F3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STRETTA ALLE COMPENSAZIONI DEI CREDITI</a:t>
            </a:r>
            <a:br>
              <a:rPr lang="it-IT" dirty="0"/>
            </a:br>
            <a:endParaRPr lang="it-IT" i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E96E648-5203-4CE2-B2BE-5BEEB215B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5400" i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Art. 3 del «Decreto Collegato»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E4FAC45-022A-4308-AA6C-99A8FDC84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5548658"/>
            <a:ext cx="2741188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84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61DEB4-5B48-428A-B3B3-0BCE632ED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it-IT" dirty="0"/>
              <a:t>CESSAZIONE P.I/ VIES – LE COMPENSAZIONI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3E5B78-C6C5-4059-86D5-6A9B9BCB5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675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L’art.2 del DECRETO COLLEGATO PREVEDE 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/>
              <a:t>L’INIBIZIONE ALLA COMPENSAZIONE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dirty="0"/>
              <a:t>Per tutti i contribuenti a cui sia stato notificato un PROVVEDIMENTO di:</a:t>
            </a:r>
          </a:p>
          <a:p>
            <a:pPr algn="just">
              <a:buFontTx/>
              <a:buChar char="-"/>
            </a:pPr>
            <a:r>
              <a:rPr lang="it-IT" b="1" u="sng" dirty="0"/>
              <a:t>Cessazione della Partita Iva </a:t>
            </a:r>
            <a:r>
              <a:rPr lang="it-IT" dirty="0"/>
              <a:t>per insussistenza di requisiti soggettivi o oggettivi </a:t>
            </a:r>
            <a:r>
              <a:rPr lang="it-IT" i="1" dirty="0"/>
              <a:t>(art 35, co.15-bis Dpr 633/72);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- </a:t>
            </a:r>
            <a:r>
              <a:rPr lang="it-IT" b="1" u="sng" dirty="0"/>
              <a:t>Esclusione dalla banca dati VIES</a:t>
            </a:r>
            <a:r>
              <a:rPr lang="it-IT" dirty="0"/>
              <a:t> quando il contribuente risulta coinvolto in una FRODE all’IVA (</a:t>
            </a:r>
            <a:r>
              <a:rPr lang="it-IT" i="1" dirty="0"/>
              <a:t>art. 17, Reg.(UE) n. 904/2010 </a:t>
            </a:r>
            <a:r>
              <a:rPr lang="it-IT" dirty="0"/>
              <a:t>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8F65AE3-89F5-4167-8F2E-88B47BD6E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0412" y="5761244"/>
            <a:ext cx="1928012" cy="92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06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EC3E9-CD01-49B9-9914-3B3B04D76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39" y="0"/>
            <a:ext cx="10359887" cy="5585102"/>
          </a:xfrm>
        </p:spPr>
        <p:txBody>
          <a:bodyPr>
            <a:normAutofit fontScale="90000"/>
          </a:bodyPr>
          <a:lstStyle/>
          <a:p>
            <a:r>
              <a:rPr lang="it-IT" dirty="0"/>
              <a:t> </a:t>
            </a:r>
            <a:br>
              <a:rPr lang="it-IT" dirty="0"/>
            </a:br>
            <a:r>
              <a:rPr lang="it-IT" sz="4000" dirty="0"/>
              <a:t>Dalla data di notifica del provvedimento è inibita la possibilità di utilizzare in compensazione orizzontale nel </a:t>
            </a:r>
            <a:r>
              <a:rPr lang="it-IT" sz="4000" dirty="0" err="1"/>
              <a:t>mod</a:t>
            </a:r>
            <a:r>
              <a:rPr lang="it-IT" sz="4000" dirty="0"/>
              <a:t>. F24:</a:t>
            </a:r>
            <a:br>
              <a:rPr lang="it-IT" sz="4000" dirty="0"/>
            </a:br>
            <a:br>
              <a:rPr lang="it-IT" dirty="0"/>
            </a:br>
            <a:r>
              <a:rPr lang="it-IT" sz="3600" dirty="0"/>
              <a:t>- </a:t>
            </a:r>
            <a:r>
              <a:rPr lang="it-IT" sz="3600" b="1" i="1" u="sng" dirty="0"/>
              <a:t>Cessazione P.I</a:t>
            </a:r>
            <a:r>
              <a:rPr lang="it-IT" sz="3600" dirty="0"/>
              <a:t>             </a:t>
            </a:r>
            <a:r>
              <a:rPr lang="it-IT" sz="3600" u="sng" dirty="0"/>
              <a:t>qualsiasi CREDITO </a:t>
            </a:r>
            <a:r>
              <a:rPr lang="it-IT" sz="3600" dirty="0"/>
              <a:t>sia tributario che non (esp. INPS, INAIL);</a:t>
            </a:r>
            <a:br>
              <a:rPr lang="it-IT" sz="3600" dirty="0"/>
            </a:br>
            <a:br>
              <a:rPr lang="it-IT" dirty="0"/>
            </a:br>
            <a:r>
              <a:rPr lang="it-IT" sz="3600" dirty="0"/>
              <a:t>- </a:t>
            </a:r>
            <a:r>
              <a:rPr lang="it-IT" sz="3600" b="1" i="1" u="sng" dirty="0"/>
              <a:t>Esclusione dalla banca dati VIES</a:t>
            </a:r>
            <a:r>
              <a:rPr lang="it-IT" sz="3600" dirty="0"/>
              <a:t>          </a:t>
            </a:r>
            <a:r>
              <a:rPr lang="it-IT" sz="3600" u="sng" dirty="0"/>
              <a:t>CREDITI riferiti all’IVA</a:t>
            </a:r>
            <a:br>
              <a:rPr lang="it-IT" dirty="0"/>
            </a:br>
            <a:br>
              <a:rPr lang="it-IT" dirty="0"/>
            </a:br>
            <a:r>
              <a:rPr lang="it-IT" sz="3100" dirty="0"/>
              <a:t>Questo comporta lo </a:t>
            </a:r>
            <a:r>
              <a:rPr lang="it-IT" sz="3100" b="1" dirty="0"/>
              <a:t>SCARTO dell’F24 </a:t>
            </a:r>
            <a:r>
              <a:rPr lang="it-IT" sz="3100" dirty="0"/>
              <a:t>e quindi tutti i pagamenti in esso contenuti si considereranno come non eseguiti con conseguente assoggettamento delle SANZIONI previste per gli omessi versamenti </a:t>
            </a:r>
            <a:br>
              <a:rPr lang="it-IT" dirty="0"/>
            </a:br>
            <a:endParaRPr lang="it-IT" dirty="0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03F0821D-E9F5-4227-983F-A7FEB5281145}"/>
              </a:ext>
            </a:extLst>
          </p:cNvPr>
          <p:cNvSpPr/>
          <p:nvPr/>
        </p:nvSpPr>
        <p:spPr>
          <a:xfrm>
            <a:off x="3657600" y="2130287"/>
            <a:ext cx="675861" cy="371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7B998E1F-47B0-466D-8505-F2B632E2AD98}"/>
              </a:ext>
            </a:extLst>
          </p:cNvPr>
          <p:cNvSpPr/>
          <p:nvPr/>
        </p:nvSpPr>
        <p:spPr>
          <a:xfrm>
            <a:off x="6268277" y="3528735"/>
            <a:ext cx="742122" cy="241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DEC0C0C-8D6C-441C-AFF9-4FA4A74E2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8815" y="5961254"/>
            <a:ext cx="1480490" cy="71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2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1F53E6-6384-468A-979F-E843A0A73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100081"/>
            <a:ext cx="10227365" cy="5240546"/>
          </a:xfrm>
        </p:spPr>
        <p:txBody>
          <a:bodyPr>
            <a:normAutofit fontScale="90000"/>
          </a:bodyPr>
          <a:lstStyle/>
          <a:p>
            <a:r>
              <a:rPr lang="it-IT" dirty="0"/>
              <a:t>Questi crediti non possono essere oggetto di compensazioni ma è possibile:</a:t>
            </a:r>
            <a:br>
              <a:rPr lang="it-IT" dirty="0"/>
            </a:br>
            <a:br>
              <a:rPr lang="it-IT" dirty="0"/>
            </a:br>
            <a:r>
              <a:rPr lang="it-IT" dirty="0"/>
              <a:t>- fare una </a:t>
            </a:r>
            <a:r>
              <a:rPr lang="it-IT" u="sng" dirty="0"/>
              <a:t>richiesta di rimborso </a:t>
            </a:r>
            <a:r>
              <a:rPr lang="it-IT" dirty="0"/>
              <a:t>da parte del contribuente;</a:t>
            </a:r>
            <a:br>
              <a:rPr lang="it-IT" dirty="0"/>
            </a:br>
            <a:br>
              <a:rPr lang="it-IT" dirty="0"/>
            </a:br>
            <a:r>
              <a:rPr lang="it-IT" dirty="0"/>
              <a:t>- riportarli come </a:t>
            </a:r>
            <a:r>
              <a:rPr lang="it-IT" u="sng" dirty="0"/>
              <a:t>eccedenza pregressa </a:t>
            </a:r>
            <a:r>
              <a:rPr lang="it-IT" dirty="0"/>
              <a:t>nella dichiarazione successiva.</a:t>
            </a:r>
            <a:br>
              <a:rPr lang="it-IT" dirty="0"/>
            </a:b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9FCBCB2-F3D2-43A1-A3E3-0D605A00B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598" y="5856772"/>
            <a:ext cx="1875857" cy="90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8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321242-63A6-4B89-983D-0C7906D88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 fontScale="90000"/>
          </a:bodyPr>
          <a:lstStyle/>
          <a:p>
            <a:r>
              <a:rPr lang="it-IT" sz="4000" b="1" dirty="0"/>
              <a:t>COMPENSAZIONI DELLE CARTELLE CON CREDITI VERSO P.A.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F81C269-60F6-49CF-8682-970F6593A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278" y="1600200"/>
            <a:ext cx="11449879" cy="438978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i="1" u="sng" dirty="0"/>
              <a:t>Il comma 1-bis dell’art. 37</a:t>
            </a:r>
            <a:r>
              <a:rPr lang="it-IT" dirty="0"/>
              <a:t>, inserito in sede di conversione in legge, </a:t>
            </a:r>
            <a:r>
              <a:rPr lang="it-IT" u="sng" dirty="0"/>
              <a:t>ha riconosciuto</a:t>
            </a:r>
            <a:r>
              <a:rPr lang="it-IT" dirty="0"/>
              <a:t>: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Anche per gli ultimi giorni del 2019 e </a:t>
            </a:r>
            <a:r>
              <a:rPr lang="it-IT" b="1" dirty="0"/>
              <a:t>per tutto il 2020</a:t>
            </a:r>
            <a:r>
              <a:rPr lang="it-IT" dirty="0"/>
              <a:t>, la possibilità di </a:t>
            </a:r>
            <a:r>
              <a:rPr lang="it-IT" b="1" dirty="0"/>
              <a:t>compensare i carichi </a:t>
            </a:r>
          </a:p>
          <a:p>
            <a:pPr algn="just"/>
            <a:r>
              <a:rPr lang="it-IT" dirty="0"/>
              <a:t>affidati all’Agente di riscossione entro il 31.12.2019 </a:t>
            </a:r>
            <a:r>
              <a:rPr lang="it-IT" b="1" dirty="0"/>
              <a:t>con i crediti maturati </a:t>
            </a:r>
            <a:r>
              <a:rPr lang="it-IT" dirty="0"/>
              <a:t>nei confronti della </a:t>
            </a:r>
          </a:p>
          <a:p>
            <a:r>
              <a:rPr lang="it-IT" dirty="0"/>
              <a:t>P.A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r>
              <a:rPr lang="it-IT" dirty="0"/>
              <a:t>LA COMPENSAZIONE E’ IMMEDIATAMANTE OPERATIVA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CFBC1D46-0C4F-49E6-B86E-A8621884434C}"/>
              </a:ext>
            </a:extLst>
          </p:cNvPr>
          <p:cNvSpPr/>
          <p:nvPr/>
        </p:nvSpPr>
        <p:spPr>
          <a:xfrm>
            <a:off x="5897217" y="3947490"/>
            <a:ext cx="278295" cy="930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FFA274B-6E5F-41D5-8189-8919A70E2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0169" y="5839783"/>
            <a:ext cx="1667762" cy="80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751025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DE5A-B15F-4E01-8635-AD15B18C4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7079"/>
            <a:ext cx="9144000" cy="1232452"/>
          </a:xfrm>
        </p:spPr>
        <p:txBody>
          <a:bodyPr>
            <a:normAutofit fontScale="90000"/>
          </a:bodyPr>
          <a:lstStyle/>
          <a:p>
            <a:r>
              <a:rPr lang="it-IT" dirty="0"/>
              <a:t>MECCANISMO DELLA COMPENSAZIONE: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7CA19EE-9B24-4777-8A47-5E68DFF22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9529"/>
            <a:ext cx="9144000" cy="5049079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Per poter compensare il credito è necessario che  questo sia:</a:t>
            </a:r>
          </a:p>
          <a:p>
            <a:pPr marL="342900" indent="-342900" algn="just">
              <a:buFontTx/>
              <a:buChar char="-"/>
            </a:pPr>
            <a:r>
              <a:rPr lang="it-IT" sz="3600" dirty="0"/>
              <a:t>Non prescritto;</a:t>
            </a:r>
          </a:p>
          <a:p>
            <a:pPr marL="342900" indent="-342900" algn="just">
              <a:buFontTx/>
              <a:buChar char="-"/>
            </a:pPr>
            <a:r>
              <a:rPr lang="it-IT" sz="3600" dirty="0"/>
              <a:t>Certo;</a:t>
            </a:r>
          </a:p>
          <a:p>
            <a:pPr marL="342900" indent="-342900" algn="just">
              <a:buFontTx/>
              <a:buChar char="-"/>
            </a:pPr>
            <a:r>
              <a:rPr lang="it-IT" sz="3600" dirty="0"/>
              <a:t>Liquido ed</a:t>
            </a:r>
          </a:p>
          <a:p>
            <a:pPr marL="342900" indent="-342900" algn="just">
              <a:buFontTx/>
              <a:buChar char="-"/>
            </a:pPr>
            <a:r>
              <a:rPr lang="it-IT" sz="3600" dirty="0"/>
              <a:t>Esigibile </a:t>
            </a:r>
          </a:p>
          <a:p>
            <a:pPr algn="just"/>
            <a:endParaRPr lang="it-IT" sz="3600" dirty="0"/>
          </a:p>
          <a:p>
            <a:pPr algn="just"/>
            <a:r>
              <a:rPr lang="it-IT" sz="3600" dirty="0"/>
              <a:t>E’ quindi OBBLIGATORIO CHE L’ENTE DEBITORE </a:t>
            </a:r>
            <a:r>
              <a:rPr lang="it-IT" sz="3900" dirty="0"/>
              <a:t>rilasci un’apposita</a:t>
            </a:r>
            <a:r>
              <a:rPr lang="it-IT" sz="3600" dirty="0"/>
              <a:t> </a:t>
            </a:r>
            <a:r>
              <a:rPr lang="it-IT" sz="3600" b="1" dirty="0"/>
              <a:t>CERTIFICAZIONE</a:t>
            </a:r>
            <a:r>
              <a:rPr lang="it-IT" sz="3600" dirty="0"/>
              <a:t> attestante l’ammontare de credito.</a:t>
            </a:r>
            <a:r>
              <a:rPr lang="it-IT" dirty="0"/>
              <a:t>	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82E686E-916E-4390-B9C7-487B1E48D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5699" y="5977148"/>
            <a:ext cx="1681014" cy="80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4039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8541E-B6E8-402A-AFB8-B45A0747E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025"/>
            <a:ext cx="8269356" cy="1311965"/>
          </a:xfrm>
        </p:spPr>
        <p:txBody>
          <a:bodyPr>
            <a:normAutofit fontScale="90000"/>
          </a:bodyPr>
          <a:lstStyle/>
          <a:p>
            <a:r>
              <a:rPr lang="it-IT" sz="4800" dirty="0"/>
              <a:t>ITER PROCEDURALE PER LA CERTIFICAZIONE :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6C8E09-12B0-4177-97B6-C8111A765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791" y="1550504"/>
            <a:ext cx="11277600" cy="4956313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Il contribuente deve presentare istanza per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b="1" u="sng" dirty="0"/>
              <a:t>Accreditamento alla piattaforma(PCC)</a:t>
            </a:r>
            <a:r>
              <a:rPr lang="it-IT" dirty="0"/>
              <a:t> disponibile sul sito </a:t>
            </a:r>
            <a:r>
              <a:rPr lang="it-IT" sz="1800" i="1" dirty="0">
                <a:hlinkClick r:id="rId2"/>
              </a:rPr>
              <a:t>http://certificazionecrediti.mef.gov.it</a:t>
            </a:r>
            <a:r>
              <a:rPr lang="it-IT" sz="1800" i="1" dirty="0"/>
              <a:t>  </a:t>
            </a:r>
            <a:r>
              <a:rPr lang="it-IT" dirty="0"/>
              <a:t>dove dovrà comunicare i propri dati personali e PEC 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Una volta ottenuto l’accreditamento, si dovrà compilare </a:t>
            </a:r>
            <a:r>
              <a:rPr lang="it-IT" b="1" u="sng" dirty="0"/>
              <a:t>l’istanza di certificazione </a:t>
            </a:r>
            <a:r>
              <a:rPr lang="it-IT" dirty="0"/>
              <a:t>indicando: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La P.A nei confronti dei quali si intende chiedere la certificazione;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Dettaglio delle fatture emesse (numero, data e importo) a cui si riferisce il credito.  </a:t>
            </a:r>
          </a:p>
          <a:p>
            <a:pPr marL="457200" indent="-457200" algn="just">
              <a:buAutoNum type="arabicPeriod" startAt="3"/>
            </a:pPr>
            <a:r>
              <a:rPr lang="it-IT" b="1" u="sng" dirty="0"/>
              <a:t>Rilascio della Certificazione </a:t>
            </a:r>
            <a:r>
              <a:rPr lang="it-IT" dirty="0"/>
              <a:t>entro 30 giorni dal ricevimento dell’istanza l’Ente è tenuto a certificare l’ammontare, la liquidità ed esigibilità del credito. Nel certificato va inoltre indicato la data prevista per il pagamento del credito. </a:t>
            </a:r>
          </a:p>
          <a:p>
            <a:pPr marL="457200" indent="-457200" algn="just">
              <a:buAutoNum type="arabicPeriod" startAt="3"/>
            </a:pPr>
            <a:r>
              <a:rPr lang="it-IT" b="1" u="sng" dirty="0"/>
              <a:t>Compensazione </a:t>
            </a:r>
            <a:r>
              <a:rPr lang="it-IT" dirty="0"/>
              <a:t> utilizzando il modello «F24 Crediti PP.AA»» e tramite codici tributo indicati nella </a:t>
            </a:r>
            <a:r>
              <a:rPr lang="it-IT" sz="1800" i="1" dirty="0"/>
              <a:t>tabella All.1 al DM 14.01.2014</a:t>
            </a:r>
          </a:p>
          <a:p>
            <a:pPr algn="just"/>
            <a:endParaRPr lang="it-IT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003A76D-641B-47C0-9386-D534ADB7B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6517" y="6208087"/>
            <a:ext cx="1243692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57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15EDAA7-C1EF-43A4-A992-EC14D0D7E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557" y="331304"/>
            <a:ext cx="10323443" cy="6228522"/>
          </a:xfrm>
        </p:spPr>
        <p:txBody>
          <a:bodyPr/>
          <a:lstStyle/>
          <a:p>
            <a:r>
              <a:rPr lang="it-IT" b="1" dirty="0"/>
              <a:t>UTILIZZO DELLA CERTIFICAZIONE:</a:t>
            </a:r>
          </a:p>
          <a:p>
            <a:endParaRPr lang="it-IT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Il creditore può attendere il </a:t>
            </a:r>
            <a:r>
              <a:rPr lang="it-IT" u="sng" dirty="0"/>
              <a:t>pagamento da parte della P.A</a:t>
            </a:r>
            <a:r>
              <a:rPr lang="it-IT" dirty="0"/>
              <a:t>. entro il termine indicato nella certificazione;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Può chiedere un</a:t>
            </a:r>
            <a:r>
              <a:rPr lang="it-IT" u="sng" dirty="0"/>
              <a:t>’anticipazione </a:t>
            </a:r>
            <a:r>
              <a:rPr lang="it-IT" dirty="0"/>
              <a:t>ad una banca/intermediario finanziario;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Può chiedere all’Agente di riscossione la </a:t>
            </a:r>
            <a:r>
              <a:rPr lang="it-IT" u="sng" dirty="0"/>
              <a:t>compensazione </a:t>
            </a:r>
            <a:r>
              <a:rPr lang="it-IT" dirty="0"/>
              <a:t>del credito certificato;</a:t>
            </a:r>
          </a:p>
          <a:p>
            <a:pPr algn="just"/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/>
              <a:t>Può effettuare la </a:t>
            </a:r>
            <a:r>
              <a:rPr lang="it-IT" u="sng" dirty="0"/>
              <a:t>cessione</a:t>
            </a:r>
            <a:r>
              <a:rPr lang="it-IT" dirty="0"/>
              <a:t>, anche parziale, del credito secondo 2 modalità:</a:t>
            </a:r>
          </a:p>
          <a:p>
            <a:pPr algn="just"/>
            <a:endParaRPr lang="it-IT" dirty="0"/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 </a:t>
            </a:r>
            <a:r>
              <a:rPr lang="it-IT" b="1" u="sng" dirty="0"/>
              <a:t>pro soluto: </a:t>
            </a:r>
            <a:r>
              <a:rPr lang="it-IT" dirty="0"/>
              <a:t>il cedente garantisce esclusivamente l’esistenza dello stesso;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b="1" u="sng" dirty="0"/>
              <a:t>Pro solvendo: </a:t>
            </a:r>
            <a:r>
              <a:rPr lang="it-IT" dirty="0"/>
              <a:t>il cedente risponde dell’eventuale inadempienza del debitore.</a:t>
            </a:r>
            <a:endParaRPr lang="it-IT" b="1" u="sng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algn="just"/>
            <a:endParaRPr lang="it-IT" b="1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E9ABA80-6B78-44FF-A510-CA6A12DC3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6104827"/>
            <a:ext cx="1243692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7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11068B-4929-470E-A8A2-FF8879130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 DELL’ATTENZIONE!!!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52B807C-54F4-4A33-AF57-BF0445C13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8534" y="5278767"/>
            <a:ext cx="248738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3824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6F2EC2-372C-445C-B789-8BA8FA97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Compensazioni Orizzontali dei crediti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AB1D7B-320C-4025-AF22-04FA90137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57"/>
            <a:ext cx="10320130" cy="39756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Con il nuovo decreto viene:</a:t>
            </a:r>
          </a:p>
          <a:p>
            <a:pPr marL="0" indent="0" algn="ctr">
              <a:buNone/>
            </a:pPr>
            <a:endParaRPr lang="it-IT" dirty="0"/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Esteso ai </a:t>
            </a:r>
            <a:r>
              <a:rPr lang="it-IT" u="sng" dirty="0"/>
              <a:t>crediti</a:t>
            </a:r>
            <a:r>
              <a:rPr lang="it-IT" dirty="0"/>
              <a:t> derivanti da </a:t>
            </a:r>
            <a:r>
              <a:rPr lang="it-IT" u="sng" dirty="0"/>
              <a:t>IMPOSTE DIRETTE </a:t>
            </a:r>
            <a:r>
              <a:rPr lang="it-IT" dirty="0"/>
              <a:t>lo stesso meccanismo già previsto in ambito IVA ossia il </a:t>
            </a:r>
            <a:r>
              <a:rPr lang="it-IT" i="1" u="sng" dirty="0"/>
              <a:t>PREVENTIVO RISCONTRO DEI DATI ATTESTANTI L’ESISTENZA DEI CREDITI </a:t>
            </a:r>
            <a:r>
              <a:rPr lang="it-IT" dirty="0"/>
              <a:t>anteriormente al loro utilizzo;</a:t>
            </a:r>
          </a:p>
          <a:p>
            <a:pPr marL="514350" indent="-514350" algn="just">
              <a:buFont typeface="+mj-lt"/>
              <a:buAutoNum type="arabicPeriod"/>
            </a:pPr>
            <a:endParaRPr lang="it-IT" dirty="0"/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REGIME SANZIONATORIO SPECIFICO in presenza di tentativo di compensazione di un credito non utilizzabile.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E91029F-77D6-4457-AB07-20633506F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152" y="5815903"/>
            <a:ext cx="1919552" cy="92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103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DACD4-CF36-4AEC-BCC6-DB482A1D0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79" y="19923"/>
            <a:ext cx="10515600" cy="921693"/>
          </a:xfrm>
        </p:spPr>
        <p:txBody>
          <a:bodyPr>
            <a:normAutofit/>
          </a:bodyPr>
          <a:lstStyle/>
          <a:p>
            <a:pPr algn="ctr"/>
            <a:r>
              <a:rPr lang="it-IT" sz="3800" dirty="0"/>
              <a:t>REGOLE DI COMPENSAZIONE CREDITI TRIBUTARI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1841CA2-0320-485F-99DD-70404C99D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53" y="941616"/>
            <a:ext cx="11601694" cy="497476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5E5494BE-6F11-4276-8525-25C55B542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572" y="698165"/>
            <a:ext cx="11750638" cy="580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2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657627-AF29-46B0-9CB2-D1A41F437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F24 con compensazione orizzontale di qualsiasi entità	</a:t>
            </a:r>
            <a:br>
              <a:rPr lang="it-IT" dirty="0"/>
            </a:b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761615-95FE-4BE6-B06E-45E1DC8C540C}"/>
              </a:ext>
            </a:extLst>
          </p:cNvPr>
          <p:cNvSpPr txBox="1"/>
          <p:nvPr/>
        </p:nvSpPr>
        <p:spPr>
          <a:xfrm>
            <a:off x="1342245" y="3382051"/>
            <a:ext cx="890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ENTRATEL / FISCONLINE 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A8C9EE63-B8D3-4E7E-9C07-0A0B759CCF89}"/>
              </a:ext>
            </a:extLst>
          </p:cNvPr>
          <p:cNvSpPr/>
          <p:nvPr/>
        </p:nvSpPr>
        <p:spPr>
          <a:xfrm>
            <a:off x="5611368" y="4064505"/>
            <a:ext cx="484632" cy="1031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407D2A5-09E4-4C0E-93E9-B482B8CC5E74}"/>
              </a:ext>
            </a:extLst>
          </p:cNvPr>
          <p:cNvSpPr txBox="1"/>
          <p:nvPr/>
        </p:nvSpPr>
        <p:spPr>
          <a:xfrm>
            <a:off x="1584561" y="5596634"/>
            <a:ext cx="8905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TITOLARE P.I e PRIVATO </a:t>
            </a:r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4670AC83-14C7-4263-81E0-2A9B445769A3}"/>
              </a:ext>
            </a:extLst>
          </p:cNvPr>
          <p:cNvSpPr/>
          <p:nvPr/>
        </p:nvSpPr>
        <p:spPr>
          <a:xfrm>
            <a:off x="5552660" y="1857434"/>
            <a:ext cx="484632" cy="1031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7AC4DB2-94A2-4F1E-93D8-0BB023928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7706" y="5947857"/>
            <a:ext cx="1662062" cy="79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57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D92C6-D72D-4B18-9ACE-608213DDD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64034"/>
            <a:ext cx="10008428" cy="861184"/>
          </a:xfrm>
        </p:spPr>
        <p:txBody>
          <a:bodyPr>
            <a:normAutofit/>
          </a:bodyPr>
          <a:lstStyle/>
          <a:p>
            <a:r>
              <a:rPr lang="it-IT" sz="4000" b="1" dirty="0"/>
              <a:t>SANZIONI SPECIFICHE DA MARZO 2020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8F33FE-7756-42D2-A67A-F1F1D503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870" y="1444487"/>
            <a:ext cx="10618580" cy="5115339"/>
          </a:xfrm>
        </p:spPr>
        <p:txBody>
          <a:bodyPr>
            <a:normAutofit fontScale="92500" lnSpcReduction="20000"/>
          </a:bodyPr>
          <a:lstStyle/>
          <a:p>
            <a:r>
              <a:rPr lang="it-IT" sz="3000" dirty="0">
                <a:solidFill>
                  <a:schemeClr val="tx1"/>
                </a:solidFill>
              </a:rPr>
              <a:t>I commi da 5 a 7 dell’art. 3 :</a:t>
            </a:r>
          </a:p>
          <a:p>
            <a:endParaRPr lang="it-IT" sz="3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000" dirty="0">
                <a:solidFill>
                  <a:schemeClr val="tx1"/>
                </a:solidFill>
              </a:rPr>
              <a:t>Introducono una specifica disciplina sanzionatoria  paria a:</a:t>
            </a:r>
          </a:p>
          <a:p>
            <a:r>
              <a:rPr lang="it-IT" sz="3000" dirty="0">
                <a:solidFill>
                  <a:schemeClr val="tx1"/>
                </a:solidFill>
              </a:rPr>
              <a:t>              - 5% dell’importo fino a € 5.000;</a:t>
            </a:r>
          </a:p>
          <a:p>
            <a:r>
              <a:rPr lang="it-IT" sz="3000" dirty="0">
                <a:solidFill>
                  <a:schemeClr val="tx1"/>
                </a:solidFill>
              </a:rPr>
              <a:t>              - € 250 (sanzione fissa) per importi superiori a € 5.000</a:t>
            </a:r>
          </a:p>
          <a:p>
            <a:endParaRPr lang="it-IT" sz="3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000" dirty="0">
                <a:solidFill>
                  <a:schemeClr val="tx1"/>
                </a:solidFill>
              </a:rPr>
              <a:t>Introduzione di «PROFILI DI RISCHIO»  che permettono all’A.E di </a:t>
            </a:r>
          </a:p>
          <a:p>
            <a:r>
              <a:rPr lang="it-IT" sz="3000" dirty="0">
                <a:solidFill>
                  <a:schemeClr val="tx1"/>
                </a:solidFill>
              </a:rPr>
              <a:t>    bloccare e successivamente anche</a:t>
            </a:r>
          </a:p>
          <a:p>
            <a:endParaRPr lang="it-IT" sz="3000" dirty="0">
              <a:solidFill>
                <a:schemeClr val="tx1"/>
              </a:solidFill>
            </a:endParaRPr>
          </a:p>
          <a:p>
            <a:endParaRPr lang="it-IT" sz="3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3000" dirty="0">
                <a:solidFill>
                  <a:schemeClr val="tx1"/>
                </a:solidFill>
              </a:rPr>
              <a:t>SCARTARE la delega stessa</a:t>
            </a:r>
          </a:p>
          <a:p>
            <a:r>
              <a:rPr lang="it-IT" dirty="0"/>
              <a:t>  </a:t>
            </a:r>
          </a:p>
          <a:p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B92CFAB-0964-4D6E-BBE4-8ABC29E81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6918" y="5801521"/>
            <a:ext cx="1826787" cy="87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9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F6D97B6-F3A1-423D-BD62-32A212D8BBB6}"/>
              </a:ext>
            </a:extLst>
          </p:cNvPr>
          <p:cNvSpPr/>
          <p:nvPr/>
        </p:nvSpPr>
        <p:spPr>
          <a:xfrm>
            <a:off x="251792" y="324674"/>
            <a:ext cx="11542644" cy="682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INVIO F24 IN COMPENSAZIONE 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9CAD9FD5-637B-486A-AA69-858AD595D374}"/>
              </a:ext>
            </a:extLst>
          </p:cNvPr>
          <p:cNvCxnSpPr>
            <a:cxnSpLocks/>
          </p:cNvCxnSpPr>
          <p:nvPr/>
        </p:nvCxnSpPr>
        <p:spPr>
          <a:xfrm flipH="1">
            <a:off x="3829873" y="768625"/>
            <a:ext cx="1417982" cy="596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FFE6D658-EA11-47B6-B6B6-D505D4285BE2}"/>
              </a:ext>
            </a:extLst>
          </p:cNvPr>
          <p:cNvCxnSpPr/>
          <p:nvPr/>
        </p:nvCxnSpPr>
        <p:spPr>
          <a:xfrm>
            <a:off x="8415130" y="715612"/>
            <a:ext cx="1298713" cy="821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>
            <a:extLst>
              <a:ext uri="{FF2B5EF4-FFF2-40B4-BE49-F238E27FC236}">
                <a16:creationId xmlns:a16="http://schemas.microsoft.com/office/drawing/2014/main" id="{FCF2FBC3-E7EF-47E3-8680-5B85B7F258BC}"/>
              </a:ext>
            </a:extLst>
          </p:cNvPr>
          <p:cNvSpPr/>
          <p:nvPr/>
        </p:nvSpPr>
        <p:spPr>
          <a:xfrm>
            <a:off x="2100465" y="1278831"/>
            <a:ext cx="2160104" cy="82163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CONSIDERATO</a:t>
            </a:r>
            <a:r>
              <a:rPr lang="it-IT" dirty="0"/>
              <a:t> </a:t>
            </a:r>
            <a:r>
              <a:rPr lang="it-IT" dirty="0">
                <a:solidFill>
                  <a:schemeClr val="tx1"/>
                </a:solidFill>
              </a:rPr>
              <a:t>RISCHIOSO</a:t>
            </a: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AE5DDA81-9524-4FA2-8C8E-4F7B83EB4872}"/>
              </a:ext>
            </a:extLst>
          </p:cNvPr>
          <p:cNvSpPr/>
          <p:nvPr/>
        </p:nvSpPr>
        <p:spPr>
          <a:xfrm>
            <a:off x="9475304" y="1517370"/>
            <a:ext cx="2199862" cy="99391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NON CONSIDERATO RISCHIOSO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A1DE35B9-2625-4FF3-8F4A-74D4C6FC14BD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3180517" y="2100466"/>
            <a:ext cx="0" cy="556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11">
            <a:extLst>
              <a:ext uri="{FF2B5EF4-FFF2-40B4-BE49-F238E27FC236}">
                <a16:creationId xmlns:a16="http://schemas.microsoft.com/office/drawing/2014/main" id="{EF4B7BCE-428A-4522-82D0-6FE8CA30DADB}"/>
              </a:ext>
            </a:extLst>
          </p:cNvPr>
          <p:cNvSpPr/>
          <p:nvPr/>
        </p:nvSpPr>
        <p:spPr>
          <a:xfrm>
            <a:off x="2100465" y="2643814"/>
            <a:ext cx="2345630" cy="82163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SOSPENSIONE PER MAX 30GG DALL’INVIO DELL’F24 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5D008056-B29D-4D32-B592-737AFFD2E681}"/>
              </a:ext>
            </a:extLst>
          </p:cNvPr>
          <p:cNvCxnSpPr/>
          <p:nvPr/>
        </p:nvCxnSpPr>
        <p:spPr>
          <a:xfrm flipH="1">
            <a:off x="1696269" y="3127511"/>
            <a:ext cx="2650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4E704645-ECF6-42EE-B693-7552DDDA5F57}"/>
              </a:ext>
            </a:extLst>
          </p:cNvPr>
          <p:cNvSpPr/>
          <p:nvPr/>
        </p:nvSpPr>
        <p:spPr>
          <a:xfrm>
            <a:off x="192153" y="2612333"/>
            <a:ext cx="1444477" cy="11429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CONTROLLI</a:t>
            </a:r>
            <a:r>
              <a:rPr lang="it-IT" dirty="0"/>
              <a:t> </a:t>
            </a:r>
            <a:r>
              <a:rPr lang="it-IT" dirty="0">
                <a:solidFill>
                  <a:schemeClr val="tx1"/>
                </a:solidFill>
              </a:rPr>
              <a:t>A.E. 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DAAC2201-77B4-461A-B10A-8D6CB160E21E}"/>
              </a:ext>
            </a:extLst>
          </p:cNvPr>
          <p:cNvCxnSpPr>
            <a:cxnSpLocks/>
          </p:cNvCxnSpPr>
          <p:nvPr/>
        </p:nvCxnSpPr>
        <p:spPr>
          <a:xfrm flipH="1">
            <a:off x="1904992" y="3596314"/>
            <a:ext cx="874641" cy="420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>
            <a:extLst>
              <a:ext uri="{FF2B5EF4-FFF2-40B4-BE49-F238E27FC236}">
                <a16:creationId xmlns:a16="http://schemas.microsoft.com/office/drawing/2014/main" id="{39047E9B-E6F2-4AE9-861D-4B757DB302B6}"/>
              </a:ext>
            </a:extLst>
          </p:cNvPr>
          <p:cNvSpPr/>
          <p:nvPr/>
        </p:nvSpPr>
        <p:spPr>
          <a:xfrm>
            <a:off x="743787" y="4134681"/>
            <a:ext cx="2345630" cy="59634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COMPENSAZIONE REGOLARE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69608BA-2226-4BE1-9C62-715474D2178B}"/>
              </a:ext>
            </a:extLst>
          </p:cNvPr>
          <p:cNvCxnSpPr>
            <a:cxnSpLocks/>
          </p:cNvCxnSpPr>
          <p:nvPr/>
        </p:nvCxnSpPr>
        <p:spPr>
          <a:xfrm>
            <a:off x="3869620" y="3596314"/>
            <a:ext cx="755374" cy="208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>
            <a:extLst>
              <a:ext uri="{FF2B5EF4-FFF2-40B4-BE49-F238E27FC236}">
                <a16:creationId xmlns:a16="http://schemas.microsoft.com/office/drawing/2014/main" id="{60A25CAD-8622-48D4-BD4E-01557AED9308}"/>
              </a:ext>
            </a:extLst>
          </p:cNvPr>
          <p:cNvSpPr/>
          <p:nvPr/>
        </p:nvSpPr>
        <p:spPr>
          <a:xfrm>
            <a:off x="4624994" y="3766937"/>
            <a:ext cx="2345630" cy="3379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COMP. IRREGOLARE </a:t>
            </a: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F95EDC84-2DF2-4E02-9D8F-37DC5B016127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1916602" y="4731024"/>
            <a:ext cx="0" cy="596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D39C91BC-DCF3-4152-B29D-D83F6C77C42C}"/>
              </a:ext>
            </a:extLst>
          </p:cNvPr>
          <p:cNvSpPr/>
          <p:nvPr/>
        </p:nvSpPr>
        <p:spPr>
          <a:xfrm>
            <a:off x="591373" y="5218045"/>
            <a:ext cx="2955230" cy="1265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Comp</a:t>
            </a:r>
            <a:r>
              <a:rPr lang="it-IT" dirty="0">
                <a:solidFill>
                  <a:schemeClr val="tx1"/>
                </a:solidFill>
              </a:rPr>
              <a:t>. Effettuata alla data di invio dell’F24 e addebito sul c/c dell’eventuale saldo positivo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C3AE80B3-FE97-4B44-B65D-2E469D11B2BE}"/>
              </a:ext>
            </a:extLst>
          </p:cNvPr>
          <p:cNvCxnSpPr>
            <a:stCxn id="23" idx="2"/>
          </p:cNvCxnSpPr>
          <p:nvPr/>
        </p:nvCxnSpPr>
        <p:spPr>
          <a:xfrm>
            <a:off x="5797809" y="4104871"/>
            <a:ext cx="19881" cy="417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29">
            <a:extLst>
              <a:ext uri="{FF2B5EF4-FFF2-40B4-BE49-F238E27FC236}">
                <a16:creationId xmlns:a16="http://schemas.microsoft.com/office/drawing/2014/main" id="{082D3F6C-267F-4D0D-93E3-61D75F709E64}"/>
              </a:ext>
            </a:extLst>
          </p:cNvPr>
          <p:cNvSpPr/>
          <p:nvPr/>
        </p:nvSpPr>
        <p:spPr>
          <a:xfrm>
            <a:off x="4591869" y="4578628"/>
            <a:ext cx="2325746" cy="417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SCARTO F24</a:t>
            </a:r>
          </a:p>
        </p:txBody>
      </p: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D8102174-22CE-4636-BC53-DE70F24A1C8D}"/>
              </a:ext>
            </a:extLst>
          </p:cNvPr>
          <p:cNvCxnSpPr>
            <a:stCxn id="30" idx="2"/>
          </p:cNvCxnSpPr>
          <p:nvPr/>
        </p:nvCxnSpPr>
        <p:spPr>
          <a:xfrm>
            <a:off x="5754742" y="4996070"/>
            <a:ext cx="9941" cy="443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29F7742-590E-42B7-8E95-7C99272DDC31}"/>
              </a:ext>
            </a:extLst>
          </p:cNvPr>
          <p:cNvSpPr/>
          <p:nvPr/>
        </p:nvSpPr>
        <p:spPr>
          <a:xfrm>
            <a:off x="4659787" y="5489705"/>
            <a:ext cx="2315805" cy="821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SANZIONE:</a:t>
            </a:r>
          </a:p>
          <a:p>
            <a:pPr marL="285750" indent="-285750" algn="ctr"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5% del credito;</a:t>
            </a:r>
          </a:p>
          <a:p>
            <a:pPr marL="285750" indent="-285750" algn="ctr">
              <a:buFontTx/>
              <a:buChar char="-"/>
            </a:pPr>
            <a:r>
              <a:rPr lang="it-IT" dirty="0">
                <a:solidFill>
                  <a:schemeClr val="tx1"/>
                </a:solidFill>
              </a:rPr>
              <a:t>€ 250</a:t>
            </a:r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30EBBBDD-42F5-4DCA-A6A6-495D8CA65469}"/>
              </a:ext>
            </a:extLst>
          </p:cNvPr>
          <p:cNvCxnSpPr/>
          <p:nvPr/>
        </p:nvCxnSpPr>
        <p:spPr>
          <a:xfrm>
            <a:off x="10575235" y="2623930"/>
            <a:ext cx="0" cy="503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D6D6F057-7355-498C-ABB9-29004DD19B6C}"/>
              </a:ext>
            </a:extLst>
          </p:cNvPr>
          <p:cNvSpPr/>
          <p:nvPr/>
        </p:nvSpPr>
        <p:spPr>
          <a:xfrm>
            <a:off x="9210260" y="3183832"/>
            <a:ext cx="2729949" cy="76531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PAGAMENTO EFFETTUATO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1C889EA-066A-4878-9337-0AF12BFA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9176" y="6079268"/>
            <a:ext cx="1621033" cy="77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0843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BD6808-048E-4288-AE38-319146183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730" y="181459"/>
            <a:ext cx="9144000" cy="1660593"/>
          </a:xfrm>
        </p:spPr>
        <p:txBody>
          <a:bodyPr>
            <a:normAutofit fontScale="90000"/>
          </a:bodyPr>
          <a:lstStyle/>
          <a:p>
            <a:r>
              <a:rPr lang="it-IT" sz="4000" dirty="0"/>
              <a:t>CRITERI DI SELEZIONE DEGLI F24 CHE PRESENTANO PROFILI DI RISCHIO (</a:t>
            </a:r>
            <a:r>
              <a:rPr lang="it-IT" sz="4000" i="1" dirty="0"/>
              <a:t>Provv.28/08/2018</a:t>
            </a:r>
            <a:r>
              <a:rPr lang="it-IT" dirty="0"/>
              <a:t>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A8E65A6-F569-4DB7-A0A2-986976E3E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4730" y="2199862"/>
            <a:ext cx="9660835" cy="3798050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3400" dirty="0"/>
              <a:t>Tipologia di debiti pagati;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3400" dirty="0"/>
              <a:t>Tipologia di crediti compensati;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3400" dirty="0"/>
              <a:t>Coerenza dati indicati nel modello F24;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3400" dirty="0"/>
              <a:t>Dati afferenti ai soggetti indicati nell’F24 presenti all’Anagrafe Tributaria;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3400" dirty="0"/>
              <a:t>Analoghe compensazioni effettuate in precedenza dai soggetti indicati nell’F24;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3400" dirty="0"/>
              <a:t>Pagamento di debiti iscritti a ruolo di importo superiore a € 1.500</a:t>
            </a:r>
          </a:p>
          <a:p>
            <a:pPr algn="just"/>
            <a:endParaRPr lang="it-IT" sz="3400" dirty="0"/>
          </a:p>
          <a:p>
            <a:pPr algn="just"/>
            <a:r>
              <a:rPr lang="it-IT" sz="3400" b="1" dirty="0"/>
              <a:t>N.B Da marzo 2020 coopereranno con l’A.E. anche l’INAIL e l’INPS per quantificare operazioni che presentano profili di rischio.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3BF26F7-A37F-4532-BCF1-8D917FD8BC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2204" y="6029269"/>
            <a:ext cx="1707518" cy="77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30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E9325B-41E4-45CA-8679-932AE373B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191" y="59635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it-IT" dirty="0"/>
              <a:t>ACCOLLO DEL DEBITO ALTRUI E DIVIETO DI CONPENSAZIONI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3929CD-9E52-4B23-9A17-118FF3635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8226" y="1715397"/>
            <a:ext cx="9144000" cy="371060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u="sng" dirty="0"/>
              <a:t>Aspetti civilistici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Assunzione dell’obbligo di estinguere il debito altrui;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Liberazione del debitore originario (laddove il creditore aderisca all’accordo)</a:t>
            </a:r>
          </a:p>
          <a:p>
            <a:pPr algn="just"/>
            <a:r>
              <a:rPr lang="it-IT" b="1" u="sng" dirty="0"/>
              <a:t>Ambito tributario: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Un contribuente (ACCOLLATO) trasferisce un proprio debito tributario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Ad un soggetto terzo (ACCOLLANTE)</a:t>
            </a:r>
          </a:p>
          <a:p>
            <a:pPr marL="342900" indent="-342900" algn="just">
              <a:buFontTx/>
              <a:buChar char="-"/>
            </a:pPr>
            <a:r>
              <a:rPr lang="it-IT" dirty="0"/>
              <a:t>E quest’ultimo estingue il debito utilizzando in compensazione crediti tributari propri  (IN PASSATO)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A803914-09C4-4646-986A-B2742FBA5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6056820"/>
            <a:ext cx="1667762" cy="80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7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FBF23-8FB3-4FD1-82C8-579E3DF24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5861"/>
            <a:ext cx="9144000" cy="1590261"/>
          </a:xfrm>
        </p:spPr>
        <p:txBody>
          <a:bodyPr>
            <a:normAutofit fontScale="90000"/>
          </a:bodyPr>
          <a:lstStyle/>
          <a:p>
            <a:r>
              <a:rPr lang="it-IT" dirty="0"/>
              <a:t>OGGI con il DL COLLEGATO: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22248B-0661-4810-9AC1-D9BD361A8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2296"/>
            <a:ext cx="9939130" cy="4731026"/>
          </a:xfrm>
        </p:spPr>
        <p:txBody>
          <a:bodyPr/>
          <a:lstStyle/>
          <a:p>
            <a:r>
              <a:rPr lang="it-IT" dirty="0"/>
              <a:t>Art.1 del DL  COLLEGATO: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9C0472D-69CC-4843-8397-111A4A918252}"/>
              </a:ext>
            </a:extLst>
          </p:cNvPr>
          <p:cNvSpPr/>
          <p:nvPr/>
        </p:nvSpPr>
        <p:spPr>
          <a:xfrm>
            <a:off x="1245704" y="2968486"/>
            <a:ext cx="2663687" cy="80838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ACCOLLATO</a:t>
            </a:r>
            <a:r>
              <a:rPr lang="it-IT" dirty="0"/>
              <a:t>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2B976EE-0169-4ECD-9C46-87E149FF27C7}"/>
              </a:ext>
            </a:extLst>
          </p:cNvPr>
          <p:cNvSpPr/>
          <p:nvPr/>
        </p:nvSpPr>
        <p:spPr>
          <a:xfrm>
            <a:off x="6261654" y="2796209"/>
            <a:ext cx="4625008" cy="70567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ACCOLLANTE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9A4DCC1-5D66-4647-AB71-B9F3A54D2278}"/>
              </a:ext>
            </a:extLst>
          </p:cNvPr>
          <p:cNvSpPr/>
          <p:nvPr/>
        </p:nvSpPr>
        <p:spPr>
          <a:xfrm>
            <a:off x="5850834" y="4101548"/>
            <a:ext cx="2239618" cy="11264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NO UTILIZZO PROPRIO CREDITO D’IMPOSTA</a:t>
            </a: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A5505052-701D-4C28-9080-48A40608E79A}"/>
              </a:ext>
            </a:extLst>
          </p:cNvPr>
          <p:cNvSpPr/>
          <p:nvPr/>
        </p:nvSpPr>
        <p:spPr>
          <a:xfrm>
            <a:off x="9309653" y="3589682"/>
            <a:ext cx="318052" cy="424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F79CE41C-A444-491A-99E2-9D92CCC94D73}"/>
              </a:ext>
            </a:extLst>
          </p:cNvPr>
          <p:cNvSpPr/>
          <p:nvPr/>
        </p:nvSpPr>
        <p:spPr>
          <a:xfrm>
            <a:off x="4333465" y="2756452"/>
            <a:ext cx="1596882" cy="11264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Debito d’imposta</a:t>
            </a: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C3FC8ABD-199D-41F4-9FD8-1077FFB0331B}"/>
              </a:ext>
            </a:extLst>
          </p:cNvPr>
          <p:cNvSpPr/>
          <p:nvPr/>
        </p:nvSpPr>
        <p:spPr>
          <a:xfrm>
            <a:off x="6811616" y="3543299"/>
            <a:ext cx="318053" cy="516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24EA7F73-AB55-4A4B-B215-F02461BF7879}"/>
              </a:ext>
            </a:extLst>
          </p:cNvPr>
          <p:cNvSpPr/>
          <p:nvPr/>
        </p:nvSpPr>
        <p:spPr>
          <a:xfrm>
            <a:off x="8368748" y="4101548"/>
            <a:ext cx="2517914" cy="11264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COOBLIGATO IN SOLIDO </a:t>
            </a:r>
            <a:r>
              <a:rPr lang="it-IT" dirty="0">
                <a:solidFill>
                  <a:schemeClr val="tx1"/>
                </a:solidFill>
              </a:rPr>
              <a:t>CON L’ACCOLLATO PER IMPOSTA E INTERESSI (</a:t>
            </a:r>
            <a:r>
              <a:rPr lang="it-IT" sz="1600" i="1" dirty="0">
                <a:solidFill>
                  <a:schemeClr val="tx1"/>
                </a:solidFill>
              </a:rPr>
              <a:t>art.13 D.LGS 471/97) 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AFB5126-8F06-406E-AF1A-3D9ADCE8D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2755" y="6100263"/>
            <a:ext cx="1506724" cy="72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0492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954</Words>
  <Application>Microsoft Office PowerPoint</Application>
  <PresentationFormat>Widescreen</PresentationFormat>
  <Paragraphs>114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di Office</vt:lpstr>
      <vt:lpstr>STRETTA ALLE COMPENSAZIONI DEI CREDITI </vt:lpstr>
      <vt:lpstr>Compensazioni Orizzontali dei crediti </vt:lpstr>
      <vt:lpstr>REGOLE DI COMPENSAZIONE CREDITI TRIBUTARI </vt:lpstr>
      <vt:lpstr>F24 con compensazione orizzontale di qualsiasi entità  </vt:lpstr>
      <vt:lpstr>SANZIONI SPECIFICHE DA MARZO 2020 </vt:lpstr>
      <vt:lpstr>Presentazione standard di PowerPoint</vt:lpstr>
      <vt:lpstr>CRITERI DI SELEZIONE DEGLI F24 CHE PRESENTANO PROFILI DI RISCHIO (Provv.28/08/2018)</vt:lpstr>
      <vt:lpstr>ACCOLLO DEL DEBITO ALTRUI E DIVIETO DI CONPENSAZIONI</vt:lpstr>
      <vt:lpstr>OGGI con il DL COLLEGATO: </vt:lpstr>
      <vt:lpstr>CESSAZIONE P.I/ VIES – LE COMPENSAZIONI</vt:lpstr>
      <vt:lpstr>  Dalla data di notifica del provvedimento è inibita la possibilità di utilizzare in compensazione orizzontale nel mod. F24:  - Cessazione P.I             qualsiasi CREDITO sia tributario che non (esp. INPS, INAIL);  - Esclusione dalla banca dati VIES          CREDITI riferiti all’IVA  Questo comporta lo SCARTO dell’F24 e quindi tutti i pagamenti in esso contenuti si considereranno come non eseguiti con conseguente assoggettamento delle SANZIONI previste per gli omessi versamenti  </vt:lpstr>
      <vt:lpstr>Questi crediti non possono essere oggetto di compensazioni ma è possibile:  - fare una richiesta di rimborso da parte del contribuente;  - riportarli come eccedenza pregressa nella dichiarazione successiva. </vt:lpstr>
      <vt:lpstr>COMPENSAZIONI DELLE CARTELLE CON CREDITI VERSO P.A. </vt:lpstr>
      <vt:lpstr>MECCANISMO DELLA COMPENSAZIONE:</vt:lpstr>
      <vt:lpstr>ITER PROCEDURALE PER LA CERTIFICAZIONE :</vt:lpstr>
      <vt:lpstr>Presentazione standard di PowerPoint</vt:lpstr>
      <vt:lpstr>GRAZIE DELL’ATTENZIONE!!!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STRETTA ALLE COMPENSAZIONI DEL CREDITI »</dc:title>
  <dc:creator>DLS Solution</dc:creator>
  <cp:lastModifiedBy>DLS Solution</cp:lastModifiedBy>
  <cp:revision>48</cp:revision>
  <dcterms:created xsi:type="dcterms:W3CDTF">2020-01-17T10:16:47Z</dcterms:created>
  <dcterms:modified xsi:type="dcterms:W3CDTF">2020-01-22T08:57:08Z</dcterms:modified>
</cp:coreProperties>
</file>