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5" r:id="rId9"/>
    <p:sldId id="263" r:id="rId10"/>
    <p:sldId id="264" r:id="rId11"/>
    <p:sldId id="280" r:id="rId12"/>
    <p:sldId id="266" r:id="rId13"/>
    <p:sldId id="281"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lo stile del titolo</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6/18/2019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923A1CC3-2375-41D4-9E03-427CAF2A4C1A}" type="datetimeFigureOut">
              <a:rPr lang="en-US" dirty="0"/>
              <a:t>6/18/2019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it-IT"/>
              <a:t>Fare clic per modificare lo stile del titolo</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AFF16868-8199-4C2C-A5B1-63AEE139F88E}" type="datetimeFigureOut">
              <a:rPr lang="en-US" dirty="0"/>
              <a:t>6/18/2019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it-IT"/>
              <a:t>Fare clic per modificare lo stile del titolo</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AAD9FF7F-6988-44CC-821B-644E70CD2F73}" type="datetimeFigureOut">
              <a:rPr lang="en-US" dirty="0"/>
              <a:t>6/18/2019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5C12C299-16B2-4475-990D-751901EACC14}" type="datetimeFigureOut">
              <a:rPr lang="en-US" dirty="0"/>
              <a:t>6/18/2019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6/18/2019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6/18/2019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6/18/2019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6/18/2019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6/18/2019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F34E6425-0181-43F2-84FC-787E803FD2F8}" type="datetimeFigureOut">
              <a:rPr lang="en-US" dirty="0"/>
              <a:t>6/18/2019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6/18/2019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6/18/2019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6/18/2019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6/18/2019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6E86A4C-8E40-4F87-A4F0-01A0687C5742}" type="datetimeFigureOut">
              <a:rPr lang="en-US" dirty="0"/>
              <a:t>6/18/2019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it-IT"/>
              <a:t>Fare clic sull'icona per inserire un'immagine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35E72C73-2D91-4E12-BA25-F0AA0C03599B}" type="datetimeFigureOut">
              <a:rPr lang="en-US" dirty="0"/>
              <a:t>6/18/2019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6/18/2019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SCONTRINO E RICEVUTA FISCALE</a:t>
            </a:r>
          </a:p>
        </p:txBody>
      </p:sp>
      <p:sp>
        <p:nvSpPr>
          <p:cNvPr id="3" name="Sottotitolo 2"/>
          <p:cNvSpPr>
            <a:spLocks noGrp="1"/>
          </p:cNvSpPr>
          <p:nvPr>
            <p:ph type="subTitle" idx="1"/>
          </p:nvPr>
        </p:nvSpPr>
        <p:spPr/>
        <p:txBody>
          <a:bodyPr/>
          <a:lstStyle/>
          <a:p>
            <a:r>
              <a:rPr lang="it-IT" dirty="0"/>
              <a:t>NUOVE DISPOSIZIONI E ADEMPIMENTI</a:t>
            </a:r>
          </a:p>
        </p:txBody>
      </p:sp>
      <p:pic>
        <p:nvPicPr>
          <p:cNvPr id="5" name="Immagine 4"/>
          <p:cNvPicPr>
            <a:picLocks noChangeAspect="1"/>
          </p:cNvPicPr>
          <p:nvPr/>
        </p:nvPicPr>
        <p:blipFill>
          <a:blip r:embed="rId2"/>
          <a:stretch>
            <a:fillRect/>
          </a:stretch>
        </p:blipFill>
        <p:spPr>
          <a:xfrm>
            <a:off x="9182999" y="5208090"/>
            <a:ext cx="2517866" cy="1152244"/>
          </a:xfrm>
          <a:prstGeom prst="rect">
            <a:avLst/>
          </a:prstGeom>
        </p:spPr>
      </p:pic>
    </p:spTree>
    <p:extLst>
      <p:ext uri="{BB962C8B-B14F-4D97-AF65-F5344CB8AC3E}">
        <p14:creationId xmlns:p14="http://schemas.microsoft.com/office/powerpoint/2010/main" val="2824897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2000" dirty="0"/>
              <a:t>ART. 22 DPR 633/1972 - Commercio al minuto ed attività assimilate.</a:t>
            </a:r>
          </a:p>
        </p:txBody>
      </p:sp>
      <p:sp>
        <p:nvSpPr>
          <p:cNvPr id="3" name="Segnaposto contenuto 2"/>
          <p:cNvSpPr>
            <a:spLocks noGrp="1"/>
          </p:cNvSpPr>
          <p:nvPr>
            <p:ph idx="1"/>
          </p:nvPr>
        </p:nvSpPr>
        <p:spPr>
          <a:xfrm>
            <a:off x="477795" y="2603500"/>
            <a:ext cx="11038701" cy="3416300"/>
          </a:xfrm>
          <a:ln>
            <a:solidFill>
              <a:schemeClr val="accent2"/>
            </a:solidFill>
          </a:ln>
        </p:spPr>
        <p:txBody>
          <a:bodyPr>
            <a:normAutofit fontScale="70000" lnSpcReduction="20000"/>
          </a:bodyPr>
          <a:lstStyle/>
          <a:p>
            <a:r>
              <a:rPr lang="it-IT" dirty="0"/>
              <a:t>L'emissione della fattura non è obbligatoria, se non è richiesta dal cliente non oltre il momento di effettuazione dell'operazione: </a:t>
            </a:r>
            <a:br>
              <a:rPr lang="it-IT" dirty="0"/>
            </a:br>
            <a:br>
              <a:rPr lang="it-IT" dirty="0"/>
            </a:br>
            <a:r>
              <a:rPr lang="it-IT" dirty="0"/>
              <a:t>1) per le cessioni di beni effettuate da commercianti al minuto autorizzati in locali aperti al pubblico, in spacci interni, mediante apparecchi di distribuzione automatica, per corrispondenza, a domicilio o in forma ambulante;</a:t>
            </a:r>
            <a:br>
              <a:rPr lang="it-IT" dirty="0"/>
            </a:br>
            <a:br>
              <a:rPr lang="it-IT" dirty="0"/>
            </a:br>
            <a:r>
              <a:rPr lang="it-IT" dirty="0"/>
              <a:t>2) per le prestazioni alberghiere e le somministrazioni di alimenti e bevande effettuate dai pubblici esercizi, nelle mense aziendali o mediante apparecchi di distribuzione automatica;</a:t>
            </a:r>
            <a:br>
              <a:rPr lang="it-IT" dirty="0"/>
            </a:br>
            <a:br>
              <a:rPr lang="it-IT" dirty="0"/>
            </a:br>
            <a:r>
              <a:rPr lang="it-IT" dirty="0"/>
              <a:t>3) per le prestazioni di trasporto di persone nonché di veicoli e bagagli al seguito;</a:t>
            </a:r>
            <a:br>
              <a:rPr lang="it-IT" dirty="0"/>
            </a:br>
            <a:br>
              <a:rPr lang="it-IT" dirty="0"/>
            </a:br>
            <a:r>
              <a:rPr lang="it-IT" dirty="0"/>
              <a:t>4) per le prestazioni di servizi rese nell'esercizio di imprese in locali aperti al pubblico, in forma ambulante o nell'abitazione dei clienti; </a:t>
            </a:r>
            <a:br>
              <a:rPr lang="it-IT" dirty="0"/>
            </a:br>
            <a:br>
              <a:rPr lang="it-IT" dirty="0"/>
            </a:br>
            <a:r>
              <a:rPr lang="it-IT" dirty="0"/>
              <a:t>5) per le prestazioni di custodia e amministrazioni di titoli e per gli altri servizi resi da aziende o istituti di credito e da società finanziarie o fiduciarie;</a:t>
            </a:r>
            <a:br>
              <a:rPr lang="it-IT" dirty="0"/>
            </a:br>
            <a:br>
              <a:rPr lang="it-IT" dirty="0"/>
            </a:br>
            <a:r>
              <a:rPr lang="it-IT" dirty="0"/>
              <a:t>6) per le operazioni esenti indicate ai numeri da 1) a 5) e ai numeri 7), 8), 9), 16) e 22) dell'art. 10;</a:t>
            </a:r>
            <a:br>
              <a:rPr lang="it-IT" dirty="0"/>
            </a:br>
            <a:br>
              <a:rPr lang="it-IT" dirty="0"/>
            </a:br>
            <a:r>
              <a:rPr lang="it-IT" dirty="0"/>
              <a:t>6-bis) per l'attività di organizzazione di escursioni, visite della città, giri turistici ed eventi similari, effettuata dalle agenzie di viaggi e turismo.</a:t>
            </a:r>
          </a:p>
        </p:txBody>
      </p:sp>
      <p:pic>
        <p:nvPicPr>
          <p:cNvPr id="4" name="Immagine 3"/>
          <p:cNvPicPr>
            <a:picLocks noChangeAspect="1"/>
          </p:cNvPicPr>
          <p:nvPr/>
        </p:nvPicPr>
        <p:blipFill>
          <a:blip r:embed="rId2"/>
          <a:stretch>
            <a:fillRect/>
          </a:stretch>
        </p:blipFill>
        <p:spPr>
          <a:xfrm>
            <a:off x="10906769" y="6126417"/>
            <a:ext cx="1054699" cy="731583"/>
          </a:xfrm>
          <a:prstGeom prst="rect">
            <a:avLst/>
          </a:prstGeom>
        </p:spPr>
      </p:pic>
    </p:spTree>
    <p:extLst>
      <p:ext uri="{BB962C8B-B14F-4D97-AF65-F5344CB8AC3E}">
        <p14:creationId xmlns:p14="http://schemas.microsoft.com/office/powerpoint/2010/main" val="2949365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2800" dirty="0"/>
              <a:t>Fatture precedute da scontrino o ricevuta</a:t>
            </a:r>
          </a:p>
        </p:txBody>
      </p:sp>
      <p:sp>
        <p:nvSpPr>
          <p:cNvPr id="3" name="Segnaposto contenuto 2"/>
          <p:cNvSpPr>
            <a:spLocks noGrp="1"/>
          </p:cNvSpPr>
          <p:nvPr>
            <p:ph idx="1"/>
          </p:nvPr>
        </p:nvSpPr>
        <p:spPr>
          <a:ln>
            <a:solidFill>
              <a:schemeClr val="accent6">
                <a:lumMod val="40000"/>
                <a:lumOff val="60000"/>
              </a:schemeClr>
            </a:solidFill>
          </a:ln>
        </p:spPr>
        <p:txBody>
          <a:bodyPr>
            <a:normAutofit fontScale="92500" lnSpcReduction="10000"/>
          </a:bodyPr>
          <a:lstStyle/>
          <a:p>
            <a:pPr algn="just"/>
            <a:r>
              <a:rPr lang="it-IT" dirty="0"/>
              <a:t>Quando le fatture elettroniche sono precedute dall’emissione di scontrino o ricevuta fiscale (o, nel caso di trasmissione telematica dei corrispettivi, da un “documento commerciale”), nella fattura vanno riportati gli estremi identificativi dello scontrino/ricevuta; in particolare, il blocco informativo “Altri Dati Gestionali” va compilato riportando:</a:t>
            </a:r>
          </a:p>
          <a:p>
            <a:pPr algn="just">
              <a:buFont typeface="Arial" panose="020B0604020202020204" pitchFamily="34" charset="0"/>
              <a:buChar char="•"/>
            </a:pPr>
            <a:r>
              <a:rPr lang="it-IT" dirty="0"/>
              <a:t>nel campo “Tipo Dato” le parole “NUMERO SCONTRINO” (oppure “NUMERO RICEVUTA” oppure “NUMERO DOC. COMMERCIALE”);</a:t>
            </a:r>
          </a:p>
          <a:p>
            <a:pPr algn="just">
              <a:buFont typeface="Arial" panose="020B0604020202020204" pitchFamily="34" charset="0"/>
              <a:buChar char="•"/>
            </a:pPr>
            <a:r>
              <a:rPr lang="it-IT" dirty="0"/>
              <a:t>nel campo “Riferimento Testo” l’identificativo alfanumerico dello scontrino (o della ricevuta o del documento commerciale);</a:t>
            </a:r>
          </a:p>
          <a:p>
            <a:pPr algn="just">
              <a:buFont typeface="Arial" panose="020B0604020202020204" pitchFamily="34" charset="0"/>
              <a:buChar char="•"/>
            </a:pPr>
            <a:r>
              <a:rPr lang="it-IT" dirty="0"/>
              <a:t>nel campo “Riferimento Numero” il numero progressivo dello scontrino (o della ricevuta o del documento commerciale); </a:t>
            </a:r>
          </a:p>
          <a:p>
            <a:pPr algn="just">
              <a:buFont typeface="Arial" panose="020B0604020202020204" pitchFamily="34" charset="0"/>
              <a:buChar char="•"/>
            </a:pPr>
            <a:r>
              <a:rPr lang="it-IT" dirty="0"/>
              <a:t>nel campo “Riferimento Data” la data dello scontrino</a:t>
            </a:r>
          </a:p>
        </p:txBody>
      </p:sp>
      <p:pic>
        <p:nvPicPr>
          <p:cNvPr id="4" name="Immagine 3"/>
          <p:cNvPicPr>
            <a:picLocks noChangeAspect="1"/>
          </p:cNvPicPr>
          <p:nvPr/>
        </p:nvPicPr>
        <p:blipFill>
          <a:blip r:embed="rId2"/>
          <a:stretch>
            <a:fillRect/>
          </a:stretch>
        </p:blipFill>
        <p:spPr>
          <a:xfrm>
            <a:off x="10783201" y="6019800"/>
            <a:ext cx="1054699" cy="542591"/>
          </a:xfrm>
          <a:prstGeom prst="rect">
            <a:avLst/>
          </a:prstGeom>
        </p:spPr>
      </p:pic>
    </p:spTree>
    <p:extLst>
      <p:ext uri="{BB962C8B-B14F-4D97-AF65-F5344CB8AC3E}">
        <p14:creationId xmlns:p14="http://schemas.microsoft.com/office/powerpoint/2010/main" val="77668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1800" dirty="0"/>
              <a:t>4. SCONTRINO PARLANTE O INTEGRATO –– DEDUCIBILITA’ DELLE SPESE</a:t>
            </a:r>
          </a:p>
        </p:txBody>
      </p:sp>
      <p:sp>
        <p:nvSpPr>
          <p:cNvPr id="3" name="Segnaposto contenuto 2"/>
          <p:cNvSpPr>
            <a:spLocks noGrp="1"/>
          </p:cNvSpPr>
          <p:nvPr>
            <p:ph idx="1"/>
          </p:nvPr>
        </p:nvSpPr>
        <p:spPr>
          <a:ln>
            <a:solidFill>
              <a:schemeClr val="accent1">
                <a:lumMod val="75000"/>
              </a:schemeClr>
            </a:solidFill>
          </a:ln>
        </p:spPr>
        <p:txBody>
          <a:bodyPr/>
          <a:lstStyle/>
          <a:p>
            <a:pPr algn="just"/>
            <a:r>
              <a:rPr lang="it-IT" dirty="0"/>
              <a:t>Qualora i beni oggetto dell’acquisto siano relativi all’attività propria dell’impresa, l’acquirente </a:t>
            </a:r>
            <a:r>
              <a:rPr lang="it-IT" b="1" u="sng" dirty="0"/>
              <a:t>ha l’obbligo di richiedere la fattura </a:t>
            </a:r>
            <a:r>
              <a:rPr lang="it-IT" dirty="0"/>
              <a:t>anche se per la cessione non sussiste l’obbligo dell’emissione. A tal riguardo la </a:t>
            </a:r>
            <a:r>
              <a:rPr lang="it-IT" b="1" u="sng" dirty="0"/>
              <a:t>Circolare del 19 maggio 2010, n. 25/E</a:t>
            </a:r>
            <a:r>
              <a:rPr lang="it-IT" dirty="0"/>
              <a:t>, prevede che per le prestazione alberghiere e di ristorazione non sussiste l’obbligo di richiedere la fattura, in quanto è presupposto che non formino attività d’impresa. Inoltre lo scontrino fiscale integrato “parlante” con le indicazioni della natura, della quantità e la qualità del prodotto acquistato e il codice fiscale dell’acquirente è documento sufficiente ai fini della deducibilità delle spese sostenute agli effetti dell’imposta sui redditi. Le stesse previsioni valgono per le ricevute fiscali che devono essere integrate a cura dell’emittente. </a:t>
            </a:r>
          </a:p>
        </p:txBody>
      </p:sp>
      <p:pic>
        <p:nvPicPr>
          <p:cNvPr id="4" name="Immagine 3"/>
          <p:cNvPicPr>
            <a:picLocks noChangeAspect="1"/>
          </p:cNvPicPr>
          <p:nvPr/>
        </p:nvPicPr>
        <p:blipFill>
          <a:blip r:embed="rId2"/>
          <a:stretch>
            <a:fillRect/>
          </a:stretch>
        </p:blipFill>
        <p:spPr>
          <a:xfrm>
            <a:off x="10807914" y="5938213"/>
            <a:ext cx="1054699" cy="731583"/>
          </a:xfrm>
          <a:prstGeom prst="rect">
            <a:avLst/>
          </a:prstGeom>
        </p:spPr>
      </p:pic>
    </p:spTree>
    <p:extLst>
      <p:ext uri="{BB962C8B-B14F-4D97-AF65-F5344CB8AC3E}">
        <p14:creationId xmlns:p14="http://schemas.microsoft.com/office/powerpoint/2010/main" val="2687270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1800" dirty="0"/>
              <a:t>REDDITI DA LAVORO DIPENDENTE – I BIGLIETTI ANONIMI DOCUMENTANO LE SPESE DI VIAGGIO – RISPOSTA DELL’ADE</a:t>
            </a:r>
          </a:p>
        </p:txBody>
      </p:sp>
      <p:sp>
        <p:nvSpPr>
          <p:cNvPr id="3" name="Segnaposto testo 2"/>
          <p:cNvSpPr>
            <a:spLocks noGrp="1"/>
          </p:cNvSpPr>
          <p:nvPr>
            <p:ph type="body" idx="1"/>
          </p:nvPr>
        </p:nvSpPr>
        <p:spPr>
          <a:ln>
            <a:solidFill>
              <a:schemeClr val="accent1">
                <a:lumMod val="75000"/>
              </a:schemeClr>
            </a:solidFill>
          </a:ln>
        </p:spPr>
        <p:txBody>
          <a:bodyPr/>
          <a:lstStyle/>
          <a:p>
            <a:pPr algn="ctr"/>
            <a:r>
              <a:rPr lang="it-IT" dirty="0"/>
              <a:t>DOMANDA</a:t>
            </a:r>
          </a:p>
        </p:txBody>
      </p:sp>
      <p:sp>
        <p:nvSpPr>
          <p:cNvPr id="4" name="Segnaposto contenuto 3"/>
          <p:cNvSpPr>
            <a:spLocks noGrp="1"/>
          </p:cNvSpPr>
          <p:nvPr>
            <p:ph sz="half" idx="2"/>
          </p:nvPr>
        </p:nvSpPr>
        <p:spPr>
          <a:ln>
            <a:solidFill>
              <a:schemeClr val="accent1">
                <a:lumMod val="75000"/>
              </a:schemeClr>
            </a:solidFill>
          </a:ln>
        </p:spPr>
        <p:txBody>
          <a:bodyPr>
            <a:normAutofit fontScale="92500" lnSpcReduction="20000"/>
          </a:bodyPr>
          <a:lstStyle/>
          <a:p>
            <a:pPr algn="just"/>
            <a:r>
              <a:rPr lang="it-IT" dirty="0"/>
              <a:t>Nel caso di rimborso spese a piè di lista possono ritenersi documenti validi quali giustificativi di spese deducibili per azienda gli scontrini fiscali non integrati con quanto richiesto dal regolamento emanato in attuazione della delega contenuta nell'art. 3, comma 147, della Legge n. 548/1997 (cosiddetto scontrino parlante), qualora sia di immediata evidenza il loro collegamento con la trasferta (luogo della trasferta coincidente con il luogo di sostenimento della spesa, ecc.)?</a:t>
            </a:r>
          </a:p>
        </p:txBody>
      </p:sp>
      <p:sp>
        <p:nvSpPr>
          <p:cNvPr id="5" name="Segnaposto testo 4"/>
          <p:cNvSpPr>
            <a:spLocks noGrp="1"/>
          </p:cNvSpPr>
          <p:nvPr>
            <p:ph type="body" sz="quarter" idx="3"/>
          </p:nvPr>
        </p:nvSpPr>
        <p:spPr>
          <a:ln>
            <a:solidFill>
              <a:schemeClr val="accent1">
                <a:lumMod val="75000"/>
              </a:schemeClr>
            </a:solidFill>
          </a:ln>
        </p:spPr>
        <p:txBody>
          <a:bodyPr/>
          <a:lstStyle/>
          <a:p>
            <a:pPr algn="ctr"/>
            <a:r>
              <a:rPr lang="it-IT" dirty="0"/>
              <a:t>RISPOSTA</a:t>
            </a:r>
          </a:p>
        </p:txBody>
      </p:sp>
      <p:sp>
        <p:nvSpPr>
          <p:cNvPr id="6" name="Segnaposto contenuto 5"/>
          <p:cNvSpPr>
            <a:spLocks noGrp="1"/>
          </p:cNvSpPr>
          <p:nvPr>
            <p:ph sz="quarter" idx="4"/>
          </p:nvPr>
        </p:nvSpPr>
        <p:spPr>
          <a:ln>
            <a:solidFill>
              <a:schemeClr val="accent1">
                <a:lumMod val="75000"/>
              </a:schemeClr>
            </a:solidFill>
          </a:ln>
        </p:spPr>
        <p:txBody>
          <a:bodyPr>
            <a:normAutofit fontScale="77500" lnSpcReduction="20000"/>
          </a:bodyPr>
          <a:lstStyle/>
          <a:p>
            <a:pPr algn="just"/>
            <a:r>
              <a:rPr lang="it-IT" dirty="0"/>
              <a:t>Si conferma che, come chiarito al paragrafo 2.4.1. della Circolare n. 326/E le </a:t>
            </a:r>
            <a:r>
              <a:rPr lang="it-IT" b="1" dirty="0"/>
              <a:t>spese di viaggio </a:t>
            </a:r>
            <a:r>
              <a:rPr lang="it-IT" dirty="0"/>
              <a:t>e di </a:t>
            </a:r>
            <a:r>
              <a:rPr lang="it-IT" b="1" dirty="0"/>
              <a:t>trasporto con mezzi pubblici </a:t>
            </a:r>
            <a:r>
              <a:rPr lang="it-IT" dirty="0"/>
              <a:t>possono essere documentate attraverso i relativi biglietti, anche se anonimi. Anche ai fini della documentazione delle altre spese sostenute in occasione delle trasferte, quali quelle di vitto e alloggio e quelle rimborsabili in esenzione d'imposta fino ad un importo massimo giornaliero di €15,49 (lire 30.000), non è necessaria l'intestazione al dipendente dei documenti stessi, essendo sufficiente che le spese stesse risultino sostenute nei luoghi e nel tempo di svolgimento delle trasferte, stesse e che siano attestate dal dipendente mediante nota riepilogativa.</a:t>
            </a:r>
          </a:p>
        </p:txBody>
      </p:sp>
      <p:pic>
        <p:nvPicPr>
          <p:cNvPr id="7" name="Immagine 6"/>
          <p:cNvPicPr>
            <a:picLocks noChangeAspect="1"/>
          </p:cNvPicPr>
          <p:nvPr/>
        </p:nvPicPr>
        <p:blipFill>
          <a:blip r:embed="rId2"/>
          <a:stretch>
            <a:fillRect/>
          </a:stretch>
        </p:blipFill>
        <p:spPr>
          <a:xfrm>
            <a:off x="10956196" y="6164514"/>
            <a:ext cx="1054699" cy="542591"/>
          </a:xfrm>
          <a:prstGeom prst="rect">
            <a:avLst/>
          </a:prstGeom>
        </p:spPr>
      </p:pic>
    </p:spTree>
    <p:extLst>
      <p:ext uri="{BB962C8B-B14F-4D97-AF65-F5344CB8AC3E}">
        <p14:creationId xmlns:p14="http://schemas.microsoft.com/office/powerpoint/2010/main" val="851052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1800" dirty="0"/>
              <a:t>5. SCONTRINO «PARLANTE» COME DOCUMENTO DI TRASPORTO</a:t>
            </a:r>
          </a:p>
        </p:txBody>
      </p:sp>
      <p:sp>
        <p:nvSpPr>
          <p:cNvPr id="3" name="Segnaposto contenuto 2"/>
          <p:cNvSpPr>
            <a:spLocks noGrp="1"/>
          </p:cNvSpPr>
          <p:nvPr>
            <p:ph idx="1"/>
          </p:nvPr>
        </p:nvSpPr>
        <p:spPr>
          <a:xfrm>
            <a:off x="1154954" y="2603500"/>
            <a:ext cx="8825659" cy="1614273"/>
          </a:xfrm>
          <a:ln>
            <a:solidFill>
              <a:schemeClr val="accent1">
                <a:lumMod val="75000"/>
              </a:schemeClr>
            </a:solidFill>
          </a:ln>
        </p:spPr>
        <p:txBody>
          <a:bodyPr/>
          <a:lstStyle/>
          <a:p>
            <a:pPr algn="just"/>
            <a:r>
              <a:rPr lang="it-IT" dirty="0"/>
              <a:t>Lo scontrino “parlante” o la ricevuta fiscale possono svolgere le funzioni del </a:t>
            </a:r>
            <a:r>
              <a:rPr lang="it-IT" b="1" dirty="0"/>
              <a:t>documento di trasporto </a:t>
            </a:r>
            <a:r>
              <a:rPr lang="it-IT" dirty="0"/>
              <a:t>nei casi di fatturazione differita, in cui non accompagni il bene oggetto di cessione. In tal caso la fattura emessa ai sensi dell’art. 21, co. 4, </a:t>
            </a:r>
            <a:r>
              <a:rPr lang="it-IT" dirty="0" err="1"/>
              <a:t>d.P.R.</a:t>
            </a:r>
            <a:r>
              <a:rPr lang="it-IT" dirty="0"/>
              <a:t> n. 633/1972, conterrà i riferimenti dello scontrino o della ricevuta al posto di quelle del documento di trasporto.</a:t>
            </a:r>
          </a:p>
        </p:txBody>
      </p:sp>
      <p:pic>
        <p:nvPicPr>
          <p:cNvPr id="4" name="Immagine 3"/>
          <p:cNvPicPr>
            <a:picLocks noChangeAspect="1"/>
          </p:cNvPicPr>
          <p:nvPr/>
        </p:nvPicPr>
        <p:blipFill>
          <a:blip r:embed="rId2"/>
          <a:stretch>
            <a:fillRect/>
          </a:stretch>
        </p:blipFill>
        <p:spPr>
          <a:xfrm>
            <a:off x="10750250" y="5855835"/>
            <a:ext cx="1054699" cy="731583"/>
          </a:xfrm>
          <a:prstGeom prst="rect">
            <a:avLst/>
          </a:prstGeom>
        </p:spPr>
      </p:pic>
      <p:pic>
        <p:nvPicPr>
          <p:cNvPr id="5" name="Immagine 4"/>
          <p:cNvPicPr>
            <a:picLocks noChangeAspect="1"/>
          </p:cNvPicPr>
          <p:nvPr/>
        </p:nvPicPr>
        <p:blipFill>
          <a:blip r:embed="rId3"/>
          <a:stretch>
            <a:fillRect/>
          </a:stretch>
        </p:blipFill>
        <p:spPr>
          <a:xfrm>
            <a:off x="337750" y="5140641"/>
            <a:ext cx="1855573" cy="1187279"/>
          </a:xfrm>
          <a:prstGeom prst="rect">
            <a:avLst/>
          </a:prstGeom>
        </p:spPr>
      </p:pic>
      <p:pic>
        <p:nvPicPr>
          <p:cNvPr id="6" name="Immagine 5"/>
          <p:cNvPicPr>
            <a:picLocks noChangeAspect="1"/>
          </p:cNvPicPr>
          <p:nvPr/>
        </p:nvPicPr>
        <p:blipFill>
          <a:blip r:embed="rId4"/>
          <a:stretch>
            <a:fillRect/>
          </a:stretch>
        </p:blipFill>
        <p:spPr>
          <a:xfrm>
            <a:off x="3541690" y="4430333"/>
            <a:ext cx="4430333" cy="2253802"/>
          </a:xfrm>
          <a:prstGeom prst="rect">
            <a:avLst/>
          </a:prstGeom>
        </p:spPr>
      </p:pic>
    </p:spTree>
    <p:extLst>
      <p:ext uri="{BB962C8B-B14F-4D97-AF65-F5344CB8AC3E}">
        <p14:creationId xmlns:p14="http://schemas.microsoft.com/office/powerpoint/2010/main" val="695930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1800" dirty="0"/>
              <a:t>6. CONTENUTO ED EMISSIONE DEGLI SCONTRINI E DELLE RICEVUTE FISCALI</a:t>
            </a:r>
          </a:p>
        </p:txBody>
      </p:sp>
      <p:sp>
        <p:nvSpPr>
          <p:cNvPr id="3" name="Segnaposto contenuto 2"/>
          <p:cNvSpPr>
            <a:spLocks noGrp="1"/>
          </p:cNvSpPr>
          <p:nvPr>
            <p:ph sz="half" idx="1"/>
          </p:nvPr>
        </p:nvSpPr>
        <p:spPr>
          <a:ln>
            <a:solidFill>
              <a:schemeClr val="accent1">
                <a:lumMod val="75000"/>
              </a:schemeClr>
            </a:solidFill>
          </a:ln>
        </p:spPr>
        <p:txBody>
          <a:bodyPr/>
          <a:lstStyle/>
          <a:p>
            <a:pPr algn="just"/>
            <a:r>
              <a:rPr lang="it-IT" dirty="0"/>
              <a:t>Il D.M. 23 marzo 1983 prevede che per le </a:t>
            </a:r>
            <a:r>
              <a:rPr lang="it-IT" b="1" u="sng" dirty="0"/>
              <a:t>cessioni di beni </a:t>
            </a:r>
            <a:r>
              <a:rPr lang="it-IT" dirty="0"/>
              <a:t>effettuate in locali aperti al pubblico o in spacci interni e per le somministrazioni in pubblici esercizi di alimenti e bevande, lo scontrino fiscale va emesso al momento del pagamento del corrispettivo, ovvero al momento della consegna del bene o della ultimazione della prestazione se anteriori al pagamento.</a:t>
            </a:r>
          </a:p>
        </p:txBody>
      </p:sp>
      <p:sp>
        <p:nvSpPr>
          <p:cNvPr id="4" name="Segnaposto contenuto 3"/>
          <p:cNvSpPr>
            <a:spLocks noGrp="1"/>
          </p:cNvSpPr>
          <p:nvPr>
            <p:ph sz="half" idx="2"/>
          </p:nvPr>
        </p:nvSpPr>
        <p:spPr>
          <a:ln>
            <a:solidFill>
              <a:schemeClr val="accent1">
                <a:lumMod val="75000"/>
              </a:schemeClr>
            </a:solidFill>
          </a:ln>
        </p:spPr>
        <p:txBody>
          <a:bodyPr/>
          <a:lstStyle/>
          <a:p>
            <a:pPr algn="just"/>
            <a:r>
              <a:rPr lang="it-IT" dirty="0"/>
              <a:t>Per le </a:t>
            </a:r>
            <a:r>
              <a:rPr lang="it-IT" b="1" u="sng" dirty="0"/>
              <a:t>prestazioni di servizi </a:t>
            </a:r>
            <a:r>
              <a:rPr lang="it-IT" dirty="0"/>
              <a:t>ultimate va comunque emesso il documento, con annotazione “non pagato” per l’importo corrispondente. I riferimenti di tale ricevuta andranno riportati sul documento emesso al momento del pagamento, in base alla quale si liquida l’IVA dovuta (art. 6, </a:t>
            </a:r>
            <a:r>
              <a:rPr lang="it-IT" dirty="0" err="1"/>
              <a:t>d.P.R.</a:t>
            </a:r>
            <a:r>
              <a:rPr lang="it-IT" dirty="0"/>
              <a:t> n. 633/1972)</a:t>
            </a:r>
          </a:p>
        </p:txBody>
      </p:sp>
      <p:pic>
        <p:nvPicPr>
          <p:cNvPr id="5" name="Immagine 4"/>
          <p:cNvPicPr>
            <a:picLocks noChangeAspect="1"/>
          </p:cNvPicPr>
          <p:nvPr/>
        </p:nvPicPr>
        <p:blipFill>
          <a:blip r:embed="rId2"/>
          <a:stretch>
            <a:fillRect/>
          </a:stretch>
        </p:blipFill>
        <p:spPr>
          <a:xfrm>
            <a:off x="10944910" y="6087286"/>
            <a:ext cx="1060796" cy="731583"/>
          </a:xfrm>
          <a:prstGeom prst="rect">
            <a:avLst/>
          </a:prstGeom>
        </p:spPr>
      </p:pic>
    </p:spTree>
    <p:extLst>
      <p:ext uri="{BB962C8B-B14F-4D97-AF65-F5344CB8AC3E}">
        <p14:creationId xmlns:p14="http://schemas.microsoft.com/office/powerpoint/2010/main" val="3241957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1800" dirty="0"/>
              <a:t>INTEGRAZIONI PREVISTE PER LO «SCONTRINO PARLANTE» – ART.3 CO. 1- DPR 696/1996</a:t>
            </a:r>
          </a:p>
        </p:txBody>
      </p:sp>
      <p:sp>
        <p:nvSpPr>
          <p:cNvPr id="3" name="Segnaposto contenuto 2"/>
          <p:cNvSpPr>
            <a:spLocks noGrp="1"/>
          </p:cNvSpPr>
          <p:nvPr>
            <p:ph idx="1"/>
          </p:nvPr>
        </p:nvSpPr>
        <p:spPr>
          <a:ln>
            <a:solidFill>
              <a:schemeClr val="accent1">
                <a:lumMod val="75000"/>
              </a:schemeClr>
            </a:solidFill>
          </a:ln>
        </p:spPr>
        <p:txBody>
          <a:bodyPr/>
          <a:lstStyle/>
          <a:p>
            <a:r>
              <a:rPr lang="it-IT" dirty="0">
                <a:solidFill>
                  <a:srgbClr val="2B2E34"/>
                </a:solidFill>
                <a:latin typeface="Arial" panose="020B0604020202020204" pitchFamily="34" charset="0"/>
              </a:rPr>
              <a:t>la natura dell’operazione;</a:t>
            </a:r>
          </a:p>
          <a:p>
            <a:r>
              <a:rPr lang="it-IT" dirty="0">
                <a:solidFill>
                  <a:srgbClr val="2B2E34"/>
                </a:solidFill>
                <a:latin typeface="Arial" panose="020B0604020202020204" pitchFamily="34" charset="0"/>
              </a:rPr>
              <a:t>la qualità dell’operazione;</a:t>
            </a:r>
          </a:p>
          <a:p>
            <a:r>
              <a:rPr lang="it-IT" dirty="0">
                <a:solidFill>
                  <a:srgbClr val="2B2E34"/>
                </a:solidFill>
                <a:latin typeface="Arial" panose="020B0604020202020204" pitchFamily="34" charset="0"/>
              </a:rPr>
              <a:t>la quantità dell'operazione;</a:t>
            </a:r>
          </a:p>
          <a:p>
            <a:r>
              <a:rPr lang="it-IT" dirty="0">
                <a:solidFill>
                  <a:srgbClr val="2B2E34"/>
                </a:solidFill>
                <a:latin typeface="Arial" panose="020B0604020202020204" pitchFamily="34" charset="0"/>
              </a:rPr>
              <a:t>l'indicazione del numero di codice fiscale dell'acquirente o committente;</a:t>
            </a:r>
          </a:p>
          <a:p>
            <a:r>
              <a:rPr lang="it-IT" dirty="0">
                <a:solidFill>
                  <a:srgbClr val="2B2E34"/>
                </a:solidFill>
                <a:latin typeface="Arial" panose="020B0604020202020204" pitchFamily="34" charset="0"/>
              </a:rPr>
              <a:t>l’importo può essere omesso nelle prestazioni di officina non addebitate al cliente (in garanzia) con il riferimento dell’indicazione degli estremi della garanzia.</a:t>
            </a:r>
            <a:endParaRPr lang="it-IT" dirty="0"/>
          </a:p>
        </p:txBody>
      </p:sp>
      <p:pic>
        <p:nvPicPr>
          <p:cNvPr id="4" name="Immagine 3"/>
          <p:cNvPicPr>
            <a:picLocks noChangeAspect="1"/>
          </p:cNvPicPr>
          <p:nvPr/>
        </p:nvPicPr>
        <p:blipFill>
          <a:blip r:embed="rId2"/>
          <a:stretch>
            <a:fillRect/>
          </a:stretch>
        </p:blipFill>
        <p:spPr>
          <a:xfrm>
            <a:off x="10771916" y="5888786"/>
            <a:ext cx="1060796" cy="731583"/>
          </a:xfrm>
          <a:prstGeom prst="rect">
            <a:avLst/>
          </a:prstGeom>
        </p:spPr>
      </p:pic>
    </p:spTree>
    <p:extLst>
      <p:ext uri="{BB962C8B-B14F-4D97-AF65-F5344CB8AC3E}">
        <p14:creationId xmlns:p14="http://schemas.microsoft.com/office/powerpoint/2010/main" val="1303511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1800" dirty="0"/>
              <a:t>7. SCONTRINI E RESI – SCONTRINO DI CHIUSURA RIEPILOGATIVO</a:t>
            </a:r>
          </a:p>
        </p:txBody>
      </p:sp>
      <p:sp>
        <p:nvSpPr>
          <p:cNvPr id="3" name="Segnaposto contenuto 2"/>
          <p:cNvSpPr>
            <a:spLocks noGrp="1"/>
          </p:cNvSpPr>
          <p:nvPr>
            <p:ph idx="1"/>
          </p:nvPr>
        </p:nvSpPr>
        <p:spPr>
          <a:ln>
            <a:solidFill>
              <a:schemeClr val="accent2"/>
            </a:solidFill>
          </a:ln>
        </p:spPr>
        <p:txBody>
          <a:bodyPr>
            <a:normAutofit/>
          </a:bodyPr>
          <a:lstStyle/>
          <a:p>
            <a:pPr algn="just"/>
            <a:r>
              <a:rPr lang="it-IT" dirty="0"/>
              <a:t>La prassi dell’Agenzia delle Entrate si è occupata in diverse occasioni dei casi di resi o di comportamenti rettificativi del valore della vendita.</a:t>
            </a:r>
          </a:p>
          <a:p>
            <a:pPr algn="just"/>
            <a:r>
              <a:rPr lang="it-IT" b="1" u="sng" dirty="0"/>
              <a:t>La Risoluzione n. 219/E 2003 </a:t>
            </a:r>
            <a:r>
              <a:rPr lang="it-IT" dirty="0"/>
              <a:t>ha previsto la possibilità di emettere uno </a:t>
            </a:r>
            <a:r>
              <a:rPr lang="it-IT" b="1" i="1" u="sng" dirty="0">
                <a:effectLst>
                  <a:outerShdw blurRad="38100" dist="38100" dir="2700000" algn="tl">
                    <a:srgbClr val="000000">
                      <a:alpha val="43137"/>
                    </a:srgbClr>
                  </a:outerShdw>
                </a:effectLst>
              </a:rPr>
              <a:t>scontrino negativo</a:t>
            </a:r>
            <a:r>
              <a:rPr lang="it-IT" dirty="0"/>
              <a:t> qualora l’operazione di vendita si concludesse con la restituzione del denaro corrisposto al posto dell’emissione di un buono acquisto o della sostituzione della merce. In tali casi, già oggetto della Risoluzione n. 154/E del 2001 l’esercente al momento dell’emissione dello scontrino sottrae il valore della merce sostituita annotando nella registrazione “rimborsi per restituzione merce venduta” e conservando la documentazione dell’emissione dei corrispettivi e del buono acquisto ai fini di eventuali controlli</a:t>
            </a:r>
          </a:p>
        </p:txBody>
      </p:sp>
      <p:pic>
        <p:nvPicPr>
          <p:cNvPr id="4" name="Immagine 3"/>
          <p:cNvPicPr>
            <a:picLocks noChangeAspect="1"/>
          </p:cNvPicPr>
          <p:nvPr/>
        </p:nvPicPr>
        <p:blipFill>
          <a:blip r:embed="rId2"/>
          <a:stretch>
            <a:fillRect/>
          </a:stretch>
        </p:blipFill>
        <p:spPr>
          <a:xfrm>
            <a:off x="10763678" y="5938213"/>
            <a:ext cx="1060796" cy="731583"/>
          </a:xfrm>
          <a:prstGeom prst="rect">
            <a:avLst/>
          </a:prstGeom>
        </p:spPr>
      </p:pic>
    </p:spTree>
    <p:extLst>
      <p:ext uri="{BB962C8B-B14F-4D97-AF65-F5344CB8AC3E}">
        <p14:creationId xmlns:p14="http://schemas.microsoft.com/office/powerpoint/2010/main" val="111534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1800" dirty="0"/>
              <a:t>LA POSSIBILITA’ DI EMISSIONE DI UNO SCONTRINO NEGATIVO E’ POSSIBILE QUALORA SIA POSSIBILE INDIVIDUARE</a:t>
            </a:r>
          </a:p>
        </p:txBody>
      </p:sp>
      <p:sp>
        <p:nvSpPr>
          <p:cNvPr id="3" name="Segnaposto contenuto 2"/>
          <p:cNvSpPr>
            <a:spLocks noGrp="1"/>
          </p:cNvSpPr>
          <p:nvPr>
            <p:ph sz="half" idx="1"/>
          </p:nvPr>
        </p:nvSpPr>
        <p:spPr>
          <a:ln>
            <a:solidFill>
              <a:schemeClr val="accent2"/>
            </a:solidFill>
          </a:ln>
        </p:spPr>
        <p:txBody>
          <a:bodyPr>
            <a:normAutofit/>
          </a:bodyPr>
          <a:lstStyle/>
          <a:p>
            <a:pPr algn="just"/>
            <a:r>
              <a:rPr lang="it-IT" dirty="0">
                <a:solidFill>
                  <a:srgbClr val="2B2E34"/>
                </a:solidFill>
                <a:latin typeface="Arial" panose="020B0604020202020204" pitchFamily="34" charset="0"/>
              </a:rPr>
              <a:t>le </a:t>
            </a:r>
            <a:r>
              <a:rPr lang="it-IT" b="1" dirty="0">
                <a:solidFill>
                  <a:srgbClr val="2B2E34"/>
                </a:solidFill>
                <a:latin typeface="Arial" panose="020B0604020202020204" pitchFamily="34" charset="0"/>
              </a:rPr>
              <a:t>generalità del soggetto acquirente</a:t>
            </a:r>
            <a:r>
              <a:rPr lang="it-IT" dirty="0">
                <a:solidFill>
                  <a:srgbClr val="2B2E34"/>
                </a:solidFill>
                <a:latin typeface="Arial" panose="020B0604020202020204" pitchFamily="34" charset="0"/>
              </a:rPr>
              <a:t>;</a:t>
            </a:r>
          </a:p>
          <a:p>
            <a:pPr algn="just"/>
            <a:r>
              <a:rPr lang="it-IT" dirty="0">
                <a:solidFill>
                  <a:srgbClr val="2B2E34"/>
                </a:solidFill>
                <a:latin typeface="Arial" panose="020B0604020202020204" pitchFamily="34" charset="0"/>
              </a:rPr>
              <a:t>l’</a:t>
            </a:r>
            <a:r>
              <a:rPr lang="it-IT" b="1" dirty="0">
                <a:solidFill>
                  <a:srgbClr val="2B2E34"/>
                </a:solidFill>
                <a:latin typeface="Arial" panose="020B0604020202020204" pitchFamily="34" charset="0"/>
              </a:rPr>
              <a:t>ammontare del prezzo rimborsato</a:t>
            </a:r>
            <a:r>
              <a:rPr lang="it-IT" dirty="0">
                <a:solidFill>
                  <a:srgbClr val="2B2E34"/>
                </a:solidFill>
                <a:latin typeface="Arial" panose="020B0604020202020204" pitchFamily="34" charset="0"/>
              </a:rPr>
              <a:t>, distinto in imponibile ed imposta;</a:t>
            </a:r>
          </a:p>
          <a:p>
            <a:pPr algn="just"/>
            <a:r>
              <a:rPr lang="it-IT" dirty="0">
                <a:solidFill>
                  <a:srgbClr val="2B2E34"/>
                </a:solidFill>
                <a:latin typeface="Arial" panose="020B0604020202020204" pitchFamily="34" charset="0"/>
              </a:rPr>
              <a:t>i </a:t>
            </a:r>
            <a:r>
              <a:rPr lang="it-IT" b="1" dirty="0">
                <a:solidFill>
                  <a:srgbClr val="2B2E34"/>
                </a:solidFill>
                <a:latin typeface="Arial" panose="020B0604020202020204" pitchFamily="34" charset="0"/>
              </a:rPr>
              <a:t>dati di riferimento del documento </a:t>
            </a:r>
            <a:r>
              <a:rPr lang="it-IT" dirty="0">
                <a:solidFill>
                  <a:srgbClr val="2B2E34"/>
                </a:solidFill>
                <a:latin typeface="Arial" panose="020B0604020202020204" pitchFamily="34" charset="0"/>
              </a:rPr>
              <a:t>certificativo dell’operazione originaria;</a:t>
            </a:r>
          </a:p>
          <a:p>
            <a:pPr algn="just"/>
            <a:r>
              <a:rPr lang="it-IT" dirty="0">
                <a:solidFill>
                  <a:srgbClr val="2B2E34"/>
                </a:solidFill>
                <a:latin typeface="Arial" panose="020B0604020202020204" pitchFamily="34" charset="0"/>
              </a:rPr>
              <a:t>il </a:t>
            </a:r>
            <a:r>
              <a:rPr lang="it-IT" b="1" dirty="0">
                <a:solidFill>
                  <a:srgbClr val="2B2E34"/>
                </a:solidFill>
                <a:latin typeface="Arial" panose="020B0604020202020204" pitchFamily="34" charset="0"/>
              </a:rPr>
              <a:t>numero di identificazione attribuito alla pratica di reso</a:t>
            </a:r>
            <a:r>
              <a:rPr lang="it-IT" dirty="0">
                <a:solidFill>
                  <a:srgbClr val="2B2E34"/>
                </a:solidFill>
                <a:latin typeface="Arial" panose="020B0604020202020204" pitchFamily="34" charset="0"/>
              </a:rPr>
              <a:t>, che deve essere riportato su ogni documento emesso per certificare il rimborso.</a:t>
            </a:r>
            <a:endParaRPr lang="it-IT" dirty="0"/>
          </a:p>
        </p:txBody>
      </p:sp>
      <p:sp>
        <p:nvSpPr>
          <p:cNvPr id="4" name="Segnaposto contenuto 3"/>
          <p:cNvSpPr>
            <a:spLocks noGrp="1"/>
          </p:cNvSpPr>
          <p:nvPr>
            <p:ph sz="half" idx="2"/>
          </p:nvPr>
        </p:nvSpPr>
        <p:spPr>
          <a:ln>
            <a:solidFill>
              <a:schemeClr val="accent2"/>
            </a:solidFill>
          </a:ln>
        </p:spPr>
        <p:txBody>
          <a:bodyPr>
            <a:normAutofit/>
          </a:bodyPr>
          <a:lstStyle/>
          <a:p>
            <a:pPr algn="just"/>
            <a:r>
              <a:rPr lang="it-IT" dirty="0"/>
              <a:t>Tale corrispettivo di importo negativo andrà a sottrarre il totale giornaliero da registrare nell’apposito registro.</a:t>
            </a:r>
          </a:p>
          <a:p>
            <a:pPr algn="just"/>
            <a:r>
              <a:rPr lang="it-IT" dirty="0"/>
              <a:t>Qualora lo scontrino sia stato emesso per errore e non ancora rilasciato, può essere annullato mediante idonea annotazione, anche della relativa causale, sullo scontrino stesso che va comunque allegato allo scontrino di chiusura giornaliera (D.M. 30 marzo 1992).</a:t>
            </a:r>
          </a:p>
        </p:txBody>
      </p:sp>
      <p:pic>
        <p:nvPicPr>
          <p:cNvPr id="5" name="Immagine 4"/>
          <p:cNvPicPr>
            <a:picLocks noChangeAspect="1"/>
          </p:cNvPicPr>
          <p:nvPr/>
        </p:nvPicPr>
        <p:blipFill>
          <a:blip r:embed="rId2"/>
          <a:stretch>
            <a:fillRect/>
          </a:stretch>
        </p:blipFill>
        <p:spPr>
          <a:xfrm>
            <a:off x="10953148" y="6126417"/>
            <a:ext cx="1060796" cy="731583"/>
          </a:xfrm>
          <a:prstGeom prst="rect">
            <a:avLst/>
          </a:prstGeom>
        </p:spPr>
      </p:pic>
    </p:spTree>
    <p:extLst>
      <p:ext uri="{BB962C8B-B14F-4D97-AF65-F5344CB8AC3E}">
        <p14:creationId xmlns:p14="http://schemas.microsoft.com/office/powerpoint/2010/main" val="690707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8. SCONTRINO DI CHIUSURA RIEPILOGATIVO</a:t>
            </a:r>
          </a:p>
        </p:txBody>
      </p:sp>
      <p:sp>
        <p:nvSpPr>
          <p:cNvPr id="3" name="Segnaposto contenuto 2"/>
          <p:cNvSpPr>
            <a:spLocks noGrp="1"/>
          </p:cNvSpPr>
          <p:nvPr>
            <p:ph idx="1"/>
          </p:nvPr>
        </p:nvSpPr>
        <p:spPr>
          <a:xfrm>
            <a:off x="1154954" y="2603500"/>
            <a:ext cx="8825659" cy="1251808"/>
          </a:xfrm>
          <a:ln>
            <a:solidFill>
              <a:schemeClr val="accent6">
                <a:lumMod val="40000"/>
                <a:lumOff val="60000"/>
              </a:schemeClr>
            </a:solidFill>
          </a:ln>
        </p:spPr>
        <p:txBody>
          <a:bodyPr/>
          <a:lstStyle/>
          <a:p>
            <a:pPr algn="just"/>
            <a:r>
              <a:rPr lang="it-IT" dirty="0"/>
              <a:t>Al temine della giornata l’esercente dovrà predisporre tramite l’apposito comando del </a:t>
            </a:r>
            <a:r>
              <a:rPr lang="it-IT" b="1" dirty="0"/>
              <a:t>misuratore fiscale </a:t>
            </a:r>
            <a:r>
              <a:rPr lang="it-IT" dirty="0"/>
              <a:t>lo scontrino di chiusura o riepilogativo. Tranne ai casi relativi a lavorazione a turni o di attività di intrattenimento la chiusura dovrà avvenire entro le ore 24.00.</a:t>
            </a:r>
          </a:p>
        </p:txBody>
      </p:sp>
      <p:pic>
        <p:nvPicPr>
          <p:cNvPr id="7" name="Immagine 6"/>
          <p:cNvPicPr>
            <a:picLocks noChangeAspect="1"/>
          </p:cNvPicPr>
          <p:nvPr/>
        </p:nvPicPr>
        <p:blipFill>
          <a:blip r:embed="rId2"/>
          <a:stretch>
            <a:fillRect/>
          </a:stretch>
        </p:blipFill>
        <p:spPr>
          <a:xfrm>
            <a:off x="4837413" y="4704577"/>
            <a:ext cx="2533650" cy="1800225"/>
          </a:xfrm>
          <a:prstGeom prst="rect">
            <a:avLst/>
          </a:prstGeom>
        </p:spPr>
      </p:pic>
      <p:pic>
        <p:nvPicPr>
          <p:cNvPr id="8" name="Immagine 7"/>
          <p:cNvPicPr>
            <a:picLocks noChangeAspect="1"/>
          </p:cNvPicPr>
          <p:nvPr/>
        </p:nvPicPr>
        <p:blipFill>
          <a:blip r:embed="rId3"/>
          <a:stretch>
            <a:fillRect/>
          </a:stretch>
        </p:blipFill>
        <p:spPr>
          <a:xfrm>
            <a:off x="409575" y="4456927"/>
            <a:ext cx="2228850" cy="2047875"/>
          </a:xfrm>
          <a:prstGeom prst="rect">
            <a:avLst/>
          </a:prstGeom>
        </p:spPr>
      </p:pic>
      <p:pic>
        <p:nvPicPr>
          <p:cNvPr id="9" name="Immagine 8"/>
          <p:cNvPicPr>
            <a:picLocks noChangeAspect="1"/>
          </p:cNvPicPr>
          <p:nvPr/>
        </p:nvPicPr>
        <p:blipFill>
          <a:blip r:embed="rId4"/>
          <a:stretch>
            <a:fillRect/>
          </a:stretch>
        </p:blipFill>
        <p:spPr>
          <a:xfrm>
            <a:off x="10689537" y="5888787"/>
            <a:ext cx="1060796" cy="731583"/>
          </a:xfrm>
          <a:prstGeom prst="rect">
            <a:avLst/>
          </a:prstGeom>
        </p:spPr>
      </p:pic>
    </p:spTree>
    <p:extLst>
      <p:ext uri="{BB962C8B-B14F-4D97-AF65-F5344CB8AC3E}">
        <p14:creationId xmlns:p14="http://schemas.microsoft.com/office/powerpoint/2010/main" val="3094158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PREMESSE</a:t>
            </a:r>
          </a:p>
        </p:txBody>
      </p:sp>
      <p:sp>
        <p:nvSpPr>
          <p:cNvPr id="3" name="Segnaposto contenuto 2"/>
          <p:cNvSpPr>
            <a:spLocks noGrp="1"/>
          </p:cNvSpPr>
          <p:nvPr>
            <p:ph idx="1"/>
          </p:nvPr>
        </p:nvSpPr>
        <p:spPr>
          <a:ln>
            <a:solidFill>
              <a:schemeClr val="accent6"/>
            </a:solidFill>
          </a:ln>
        </p:spPr>
        <p:txBody>
          <a:bodyPr/>
          <a:lstStyle/>
          <a:p>
            <a:pPr algn="just"/>
            <a:r>
              <a:rPr lang="it-IT" dirty="0"/>
              <a:t>Per alcune operazioni il legislatore fiscale prevede che non sia obbligatoria l’emissione della fattura, concedendo al cliente la facoltà di richiederne l’emissione. L’art. 22 del D.P.R. n. 622/1972 prevede le particolari circostanze in cui </a:t>
            </a:r>
            <a:r>
              <a:rPr lang="it-IT" b="1" u="sng" dirty="0"/>
              <a:t>non è obbligatoria</a:t>
            </a:r>
            <a:r>
              <a:rPr lang="it-IT" dirty="0"/>
              <a:t> l’emissione della fattura, ma permane comunque l’obbligatorietà di certificare la vendita con l’emissione di documenti differenti dalla fattura di vendita.</a:t>
            </a:r>
          </a:p>
          <a:p>
            <a:pPr algn="just"/>
            <a:r>
              <a:rPr lang="it-IT" dirty="0"/>
              <a:t>Secondo </a:t>
            </a:r>
            <a:r>
              <a:rPr lang="it-IT" b="1" u="sng" dirty="0"/>
              <a:t>l’art. 12 della Legge n. 413/1991 </a:t>
            </a:r>
            <a:r>
              <a:rPr lang="it-IT" dirty="0"/>
              <a:t>i documenti da emettersi nei casi in cui non sia obbligatoria la fattura sono le ricevute fiscali o lo scontrino.</a:t>
            </a:r>
          </a:p>
        </p:txBody>
      </p:sp>
      <p:pic>
        <p:nvPicPr>
          <p:cNvPr id="4" name="Immagine 3"/>
          <p:cNvPicPr>
            <a:picLocks noChangeAspect="1"/>
          </p:cNvPicPr>
          <p:nvPr/>
        </p:nvPicPr>
        <p:blipFill>
          <a:blip r:embed="rId2"/>
          <a:stretch>
            <a:fillRect/>
          </a:stretch>
        </p:blipFill>
        <p:spPr>
          <a:xfrm>
            <a:off x="10799806" y="6019800"/>
            <a:ext cx="1054444" cy="736760"/>
          </a:xfrm>
          <a:prstGeom prst="rect">
            <a:avLst/>
          </a:prstGeom>
        </p:spPr>
      </p:pic>
    </p:spTree>
    <p:extLst>
      <p:ext uri="{BB962C8B-B14F-4D97-AF65-F5344CB8AC3E}">
        <p14:creationId xmlns:p14="http://schemas.microsoft.com/office/powerpoint/2010/main" val="342990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123" y="2454875"/>
            <a:ext cx="9539417" cy="2644347"/>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23" y="5029200"/>
            <a:ext cx="9539417" cy="1511644"/>
          </a:xfrm>
          <a:prstGeom prst="rect">
            <a:avLst/>
          </a:prstGeom>
        </p:spPr>
      </p:pic>
      <p:pic>
        <p:nvPicPr>
          <p:cNvPr id="4" name="Immagine 3"/>
          <p:cNvPicPr>
            <a:picLocks noChangeAspect="1"/>
          </p:cNvPicPr>
          <p:nvPr/>
        </p:nvPicPr>
        <p:blipFill>
          <a:blip r:embed="rId4"/>
          <a:stretch>
            <a:fillRect/>
          </a:stretch>
        </p:blipFill>
        <p:spPr>
          <a:xfrm>
            <a:off x="10804866" y="5809261"/>
            <a:ext cx="1060796" cy="731583"/>
          </a:xfrm>
          <a:prstGeom prst="rect">
            <a:avLst/>
          </a:prstGeom>
        </p:spPr>
      </p:pic>
      <p:sp>
        <p:nvSpPr>
          <p:cNvPr id="5" name="Rettangolo 4">
            <a:extLst>
              <a:ext uri="{FF2B5EF4-FFF2-40B4-BE49-F238E27FC236}">
                <a16:creationId xmlns:a16="http://schemas.microsoft.com/office/drawing/2014/main" id="{FC8AF841-DA93-4326-9D4C-3FE682C8A56E}"/>
              </a:ext>
            </a:extLst>
          </p:cNvPr>
          <p:cNvSpPr/>
          <p:nvPr/>
        </p:nvSpPr>
        <p:spPr>
          <a:xfrm>
            <a:off x="1426128" y="704675"/>
            <a:ext cx="7927597" cy="9144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CONTENUTO DELLO SCONTRINO DI CHIUSURA</a:t>
            </a:r>
          </a:p>
        </p:txBody>
      </p:sp>
    </p:spTree>
    <p:extLst>
      <p:ext uri="{BB962C8B-B14F-4D97-AF65-F5344CB8AC3E}">
        <p14:creationId xmlns:p14="http://schemas.microsoft.com/office/powerpoint/2010/main" val="2328607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9. REGISTRAZIONE DEI CORRISPETTIVI</a:t>
            </a:r>
          </a:p>
        </p:txBody>
      </p:sp>
      <p:sp>
        <p:nvSpPr>
          <p:cNvPr id="3" name="Segnaposto contenuto 2"/>
          <p:cNvSpPr>
            <a:spLocks noGrp="1"/>
          </p:cNvSpPr>
          <p:nvPr>
            <p:ph sz="half" idx="1"/>
          </p:nvPr>
        </p:nvSpPr>
        <p:spPr>
          <a:ln>
            <a:solidFill>
              <a:schemeClr val="accent2"/>
            </a:solidFill>
          </a:ln>
        </p:spPr>
        <p:txBody>
          <a:bodyPr>
            <a:normAutofit lnSpcReduction="10000"/>
          </a:bodyPr>
          <a:lstStyle/>
          <a:p>
            <a:pPr algn="just"/>
            <a:r>
              <a:rPr lang="it-IT" dirty="0"/>
              <a:t>I commercianti al minuto e gli altri contribuenti che certificano la vendita con l’emissione dello scontrino fiscale o della ricevuta fiscale al posto della fattura, registrano tali movimenti in un apposito </a:t>
            </a:r>
            <a:r>
              <a:rPr lang="it-IT" b="1" dirty="0"/>
              <a:t>registro dei corrispettivi. </a:t>
            </a:r>
            <a:r>
              <a:rPr lang="it-IT" dirty="0"/>
              <a:t>L’oggetto della registrazione è il totale giornaliero desumibile dal riepilogo di chiusura, distinto per le differenti aliquote</a:t>
            </a:r>
          </a:p>
        </p:txBody>
      </p:sp>
      <p:sp>
        <p:nvSpPr>
          <p:cNvPr id="4" name="Segnaposto contenuto 3"/>
          <p:cNvSpPr>
            <a:spLocks noGrp="1"/>
          </p:cNvSpPr>
          <p:nvPr>
            <p:ph sz="half" idx="2"/>
          </p:nvPr>
        </p:nvSpPr>
        <p:spPr>
          <a:ln>
            <a:solidFill>
              <a:schemeClr val="accent2"/>
            </a:solidFill>
          </a:ln>
        </p:spPr>
        <p:txBody>
          <a:bodyPr>
            <a:normAutofit lnSpcReduction="10000"/>
          </a:bodyPr>
          <a:lstStyle/>
          <a:p>
            <a:r>
              <a:rPr lang="it-IT" sz="1600" dirty="0">
                <a:solidFill>
                  <a:srgbClr val="2B2E34"/>
                </a:solidFill>
                <a:latin typeface="Arial" panose="020B0604020202020204" pitchFamily="34" charset="0"/>
              </a:rPr>
              <a:t>L’importo viene riportato al lordo dell’IVA la quale viene scorporata al momento della liquidazione periodica. L’annotazione va eseguita entro il giorno non festivo successivo con riferimento al giorno in cui sono state effettuate le operazioni.</a:t>
            </a:r>
          </a:p>
          <a:p>
            <a:r>
              <a:rPr lang="it-IT" sz="1600" dirty="0"/>
              <a:t>L’art. 6 del </a:t>
            </a:r>
            <a:r>
              <a:rPr lang="it-IT" sz="1600" dirty="0" err="1"/>
              <a:t>d.P.R.</a:t>
            </a:r>
            <a:r>
              <a:rPr lang="it-IT" sz="1600" dirty="0"/>
              <a:t> n. 695/1996, consente l’annotazione degli </a:t>
            </a:r>
            <a:r>
              <a:rPr lang="it-IT" sz="1600" b="1" dirty="0"/>
              <a:t>scontrini fiscali </a:t>
            </a:r>
            <a:r>
              <a:rPr lang="it-IT" sz="1600" dirty="0"/>
              <a:t>e delle </a:t>
            </a:r>
            <a:r>
              <a:rPr lang="it-IT" sz="1600" b="1" dirty="0"/>
              <a:t>ricevute fiscali </a:t>
            </a:r>
            <a:r>
              <a:rPr lang="it-IT" sz="1600" dirty="0"/>
              <a:t>con un'unica annotazione per ciascun mese solare entro il 15 del mese successivo. L’obbligo di registrazione dei corrispettivi si intende abrogato con la memorizzazione e trasmissione telematica degli stessi.</a:t>
            </a:r>
          </a:p>
        </p:txBody>
      </p:sp>
      <p:pic>
        <p:nvPicPr>
          <p:cNvPr id="5" name="Immagine 4"/>
          <p:cNvPicPr>
            <a:picLocks noChangeAspect="1"/>
          </p:cNvPicPr>
          <p:nvPr/>
        </p:nvPicPr>
        <p:blipFill>
          <a:blip r:embed="rId2"/>
          <a:stretch>
            <a:fillRect/>
          </a:stretch>
        </p:blipFill>
        <p:spPr>
          <a:xfrm>
            <a:off x="10928435" y="6126417"/>
            <a:ext cx="1060796" cy="731583"/>
          </a:xfrm>
          <a:prstGeom prst="rect">
            <a:avLst/>
          </a:prstGeom>
        </p:spPr>
      </p:pic>
    </p:spTree>
    <p:extLst>
      <p:ext uri="{BB962C8B-B14F-4D97-AF65-F5344CB8AC3E}">
        <p14:creationId xmlns:p14="http://schemas.microsoft.com/office/powerpoint/2010/main" val="3116966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a:t>10. ESCLUSIONI DALL’OBBLIGO DELLA CERTIFICAZIONE DEI CORRISPETTIVI</a:t>
            </a:r>
          </a:p>
        </p:txBody>
      </p:sp>
      <p:sp>
        <p:nvSpPr>
          <p:cNvPr id="3" name="Segnaposto testo 2"/>
          <p:cNvSpPr>
            <a:spLocks noGrp="1"/>
          </p:cNvSpPr>
          <p:nvPr>
            <p:ph type="body" idx="1"/>
          </p:nvPr>
        </p:nvSpPr>
        <p:spPr>
          <a:ln>
            <a:solidFill>
              <a:schemeClr val="accent6"/>
            </a:solidFill>
          </a:ln>
        </p:spPr>
        <p:txBody>
          <a:bodyPr/>
          <a:lstStyle/>
          <a:p>
            <a:r>
              <a:rPr lang="it-IT" dirty="0"/>
              <a:t>CASI DI ESCLUSIONE</a:t>
            </a:r>
          </a:p>
        </p:txBody>
      </p:sp>
      <p:sp>
        <p:nvSpPr>
          <p:cNvPr id="4" name="Segnaposto testo 3"/>
          <p:cNvSpPr>
            <a:spLocks noGrp="1"/>
          </p:cNvSpPr>
          <p:nvPr>
            <p:ph type="body" sz="half" idx="15"/>
          </p:nvPr>
        </p:nvSpPr>
        <p:spPr>
          <a:ln>
            <a:solidFill>
              <a:schemeClr val="accent2">
                <a:lumMod val="60000"/>
                <a:lumOff val="40000"/>
              </a:schemeClr>
            </a:solidFill>
          </a:ln>
        </p:spPr>
        <p:txBody>
          <a:bodyPr/>
          <a:lstStyle/>
          <a:p>
            <a:pPr algn="just"/>
            <a:r>
              <a:rPr lang="it-IT" dirty="0"/>
              <a:t>Sono espressamente previste dalle norme che regolano l’emissione degli scontrini o delle ricevute fiscali, o da norme specifiche, i casi di esclusione dell’</a:t>
            </a:r>
            <a:r>
              <a:rPr lang="it-IT" b="1" dirty="0"/>
              <a:t>obbligo di certificazione della cessione </a:t>
            </a:r>
            <a:r>
              <a:rPr lang="it-IT" dirty="0"/>
              <a:t>o della </a:t>
            </a:r>
            <a:r>
              <a:rPr lang="it-IT" b="1" dirty="0"/>
              <a:t>prestazione di servizio </a:t>
            </a:r>
            <a:r>
              <a:rPr lang="it-IT" dirty="0"/>
              <a:t>attraverso i documenti fiscali citati (DM 21 Dicembre 1992 e DPR 696/1996):</a:t>
            </a:r>
          </a:p>
        </p:txBody>
      </p:sp>
      <p:sp>
        <p:nvSpPr>
          <p:cNvPr id="5" name="Segnaposto testo 4"/>
          <p:cNvSpPr>
            <a:spLocks noGrp="1"/>
          </p:cNvSpPr>
          <p:nvPr>
            <p:ph type="body" sz="quarter" idx="3"/>
          </p:nvPr>
        </p:nvSpPr>
        <p:spPr>
          <a:ln>
            <a:solidFill>
              <a:schemeClr val="accent6"/>
            </a:solidFill>
          </a:ln>
        </p:spPr>
        <p:txBody>
          <a:bodyPr/>
          <a:lstStyle/>
          <a:p>
            <a:r>
              <a:rPr lang="it-IT" dirty="0"/>
              <a:t>PRIMA PARTE</a:t>
            </a:r>
          </a:p>
        </p:txBody>
      </p:sp>
      <p:sp>
        <p:nvSpPr>
          <p:cNvPr id="6" name="Segnaposto testo 5"/>
          <p:cNvSpPr>
            <a:spLocks noGrp="1"/>
          </p:cNvSpPr>
          <p:nvPr>
            <p:ph type="body" sz="half" idx="16"/>
          </p:nvPr>
        </p:nvSpPr>
        <p:spPr>
          <a:ln>
            <a:solidFill>
              <a:schemeClr val="accent4"/>
            </a:solidFill>
          </a:ln>
        </p:spPr>
        <p:txBody>
          <a:bodyPr>
            <a:normAutofit/>
          </a:bodyPr>
          <a:lstStyle/>
          <a:p>
            <a:pPr algn="just"/>
            <a:r>
              <a:rPr lang="it-IT" sz="1300" dirty="0"/>
              <a:t>- di tabacchi e altri beni commercializzati esclusivamente dall'Amministrazione autonoma dei monopoli di Stato;</a:t>
            </a:r>
          </a:p>
          <a:p>
            <a:pPr algn="just"/>
            <a:r>
              <a:rPr lang="it-IT" sz="1300" dirty="0"/>
              <a:t>- di beni immobili iscritti nei pubblici registri;</a:t>
            </a:r>
          </a:p>
          <a:p>
            <a:pPr algn="just"/>
            <a:r>
              <a:rPr lang="it-IT" sz="1300" dirty="0"/>
              <a:t>- di carburanti e lubrificanti per autotrazione;</a:t>
            </a:r>
          </a:p>
          <a:p>
            <a:pPr algn="just"/>
            <a:r>
              <a:rPr lang="it-IT" sz="1300" dirty="0"/>
              <a:t>- i combustibili liquidi sfusi;</a:t>
            </a:r>
          </a:p>
        </p:txBody>
      </p:sp>
      <p:sp>
        <p:nvSpPr>
          <p:cNvPr id="7" name="Segnaposto testo 6"/>
          <p:cNvSpPr>
            <a:spLocks noGrp="1"/>
          </p:cNvSpPr>
          <p:nvPr>
            <p:ph type="body" sz="quarter" idx="13"/>
          </p:nvPr>
        </p:nvSpPr>
        <p:spPr>
          <a:ln>
            <a:solidFill>
              <a:schemeClr val="accent6"/>
            </a:solidFill>
          </a:ln>
        </p:spPr>
        <p:txBody>
          <a:bodyPr/>
          <a:lstStyle/>
          <a:p>
            <a:r>
              <a:rPr lang="it-IT" dirty="0"/>
              <a:t>SECONDA PARTE</a:t>
            </a:r>
          </a:p>
        </p:txBody>
      </p:sp>
      <p:sp>
        <p:nvSpPr>
          <p:cNvPr id="8" name="Segnaposto testo 7"/>
          <p:cNvSpPr>
            <a:spLocks noGrp="1"/>
          </p:cNvSpPr>
          <p:nvPr>
            <p:ph type="body" sz="half" idx="17"/>
          </p:nvPr>
        </p:nvSpPr>
        <p:spPr>
          <a:ln>
            <a:solidFill>
              <a:schemeClr val="accent1">
                <a:lumMod val="75000"/>
              </a:schemeClr>
            </a:solidFill>
          </a:ln>
        </p:spPr>
        <p:txBody>
          <a:bodyPr>
            <a:normAutofit fontScale="92500"/>
          </a:bodyPr>
          <a:lstStyle/>
          <a:p>
            <a:pPr algn="just"/>
            <a:r>
              <a:rPr lang="it-IT" dirty="0"/>
              <a:t>-     di giornali quotidiani, libri e periodici;</a:t>
            </a:r>
          </a:p>
          <a:p>
            <a:pPr algn="just"/>
            <a:r>
              <a:rPr lang="it-IT" dirty="0"/>
              <a:t>-     delle cessioni di prodotti agricoli effettuate dai soggetti di cui all'art. 2 della Legge 9 febbraio 1963, n. 59;</a:t>
            </a:r>
          </a:p>
          <a:p>
            <a:pPr marL="285750" indent="-285750" algn="just">
              <a:buFontTx/>
              <a:buChar char="-"/>
            </a:pPr>
            <a:r>
              <a:rPr lang="it-IT" dirty="0"/>
              <a:t>delle le cessioni di beni risultanti da fatture accompagnatorie o da bolle di accompagnamento;</a:t>
            </a:r>
          </a:p>
          <a:p>
            <a:pPr marL="285750" indent="-285750" algn="just">
              <a:buFontTx/>
              <a:buChar char="-"/>
            </a:pPr>
            <a:r>
              <a:rPr lang="it-IT" dirty="0"/>
              <a:t>altre cessioni o prestazioni escluse dal D.M. 21 dicembre 1992.</a:t>
            </a:r>
          </a:p>
        </p:txBody>
      </p:sp>
      <p:pic>
        <p:nvPicPr>
          <p:cNvPr id="9" name="Immagine 8"/>
          <p:cNvPicPr>
            <a:picLocks noChangeAspect="1"/>
          </p:cNvPicPr>
          <p:nvPr/>
        </p:nvPicPr>
        <p:blipFill>
          <a:blip r:embed="rId2"/>
          <a:stretch>
            <a:fillRect/>
          </a:stretch>
        </p:blipFill>
        <p:spPr>
          <a:xfrm>
            <a:off x="10903721" y="6126417"/>
            <a:ext cx="1060796" cy="731583"/>
          </a:xfrm>
          <a:prstGeom prst="rect">
            <a:avLst/>
          </a:prstGeom>
        </p:spPr>
      </p:pic>
    </p:spTree>
    <p:extLst>
      <p:ext uri="{BB962C8B-B14F-4D97-AF65-F5344CB8AC3E}">
        <p14:creationId xmlns:p14="http://schemas.microsoft.com/office/powerpoint/2010/main" val="2288717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TERZA PARTE</a:t>
            </a:r>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1092" y="2391447"/>
            <a:ext cx="8913340" cy="3303245"/>
          </a:xfr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092" y="5469924"/>
            <a:ext cx="8913339" cy="1005016"/>
          </a:xfrm>
          <a:prstGeom prst="rect">
            <a:avLst/>
          </a:prstGeom>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1091" y="5469924"/>
            <a:ext cx="8913340" cy="493003"/>
          </a:xfrm>
          <a:prstGeom prst="rect">
            <a:avLst/>
          </a:prstGeom>
        </p:spPr>
      </p:pic>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4173" y="5962927"/>
            <a:ext cx="8460258" cy="442579"/>
          </a:xfrm>
          <a:prstGeom prst="rect">
            <a:avLst/>
          </a:prstGeom>
        </p:spPr>
      </p:pic>
      <p:pic>
        <p:nvPicPr>
          <p:cNvPr id="12" name="Immagine 11"/>
          <p:cNvPicPr>
            <a:picLocks noChangeAspect="1"/>
          </p:cNvPicPr>
          <p:nvPr/>
        </p:nvPicPr>
        <p:blipFill>
          <a:blip r:embed="rId6"/>
          <a:stretch>
            <a:fillRect/>
          </a:stretch>
        </p:blipFill>
        <p:spPr>
          <a:xfrm>
            <a:off x="10821342" y="5962927"/>
            <a:ext cx="1060796" cy="731583"/>
          </a:xfrm>
          <a:prstGeom prst="rect">
            <a:avLst/>
          </a:prstGeom>
        </p:spPr>
      </p:pic>
      <p:pic>
        <p:nvPicPr>
          <p:cNvPr id="13" name="Immagine 12"/>
          <p:cNvPicPr>
            <a:picLocks noChangeAspect="1"/>
          </p:cNvPicPr>
          <p:nvPr/>
        </p:nvPicPr>
        <p:blipFill>
          <a:blip r:embed="rId7"/>
          <a:stretch>
            <a:fillRect/>
          </a:stretch>
        </p:blipFill>
        <p:spPr>
          <a:xfrm>
            <a:off x="158625" y="5694692"/>
            <a:ext cx="1175906" cy="931342"/>
          </a:xfrm>
          <a:prstGeom prst="rect">
            <a:avLst/>
          </a:prstGeom>
        </p:spPr>
      </p:pic>
      <p:pic>
        <p:nvPicPr>
          <p:cNvPr id="14" name="Immagine 13"/>
          <p:cNvPicPr>
            <a:picLocks noChangeAspect="1"/>
          </p:cNvPicPr>
          <p:nvPr/>
        </p:nvPicPr>
        <p:blipFill>
          <a:blip r:embed="rId8"/>
          <a:stretch>
            <a:fillRect/>
          </a:stretch>
        </p:blipFill>
        <p:spPr>
          <a:xfrm>
            <a:off x="158625" y="3703168"/>
            <a:ext cx="1154954" cy="720552"/>
          </a:xfrm>
          <a:prstGeom prst="rect">
            <a:avLst/>
          </a:prstGeom>
        </p:spPr>
      </p:pic>
      <p:pic>
        <p:nvPicPr>
          <p:cNvPr id="15" name="Immagine 14"/>
          <p:cNvPicPr>
            <a:picLocks noChangeAspect="1"/>
          </p:cNvPicPr>
          <p:nvPr/>
        </p:nvPicPr>
        <p:blipFill>
          <a:blip r:embed="rId9"/>
          <a:stretch>
            <a:fillRect/>
          </a:stretch>
        </p:blipFill>
        <p:spPr>
          <a:xfrm>
            <a:off x="10821342" y="3823595"/>
            <a:ext cx="1056760" cy="1028700"/>
          </a:xfrm>
          <a:prstGeom prst="rect">
            <a:avLst/>
          </a:prstGeom>
        </p:spPr>
      </p:pic>
    </p:spTree>
    <p:extLst>
      <p:ext uri="{BB962C8B-B14F-4D97-AF65-F5344CB8AC3E}">
        <p14:creationId xmlns:p14="http://schemas.microsoft.com/office/powerpoint/2010/main" val="186027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ASPETTI SANZIONATORI</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173" y="2444607"/>
            <a:ext cx="10058399" cy="438950"/>
          </a:xfr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75" y="2883557"/>
            <a:ext cx="9992497" cy="3071132"/>
          </a:xfrm>
          <a:prstGeom prst="rect">
            <a:avLst/>
          </a:prstGeom>
        </p:spPr>
      </p:pic>
      <p:sp>
        <p:nvSpPr>
          <p:cNvPr id="7" name="Rettangolo 6"/>
          <p:cNvSpPr/>
          <p:nvPr/>
        </p:nvSpPr>
        <p:spPr>
          <a:xfrm>
            <a:off x="626075" y="2883557"/>
            <a:ext cx="9992497" cy="2533514"/>
          </a:xfrm>
          <a:prstGeom prst="rect">
            <a:avLst/>
          </a:prstGeom>
        </p:spPr>
        <p:txBody>
          <a:bodyPr wrap="square">
            <a:spAutoFit/>
          </a:bodyPr>
          <a:lstStyle/>
          <a:p>
            <a:pPr marL="33020" marR="5080" lvl="0" algn="just" defTabSz="914400">
              <a:lnSpc>
                <a:spcPct val="104200"/>
              </a:lnSpc>
              <a:buFontTx/>
              <a:buAutoNum type="arabicPeriod" startAt="3"/>
              <a:tabLst>
                <a:tab pos="192405" algn="l"/>
              </a:tabLst>
            </a:pPr>
            <a:r>
              <a:rPr lang="it-IT" sz="1400" i="1" dirty="0">
                <a:solidFill>
                  <a:srgbClr val="2A2D34"/>
                </a:solidFill>
                <a:latin typeface="Arial"/>
                <a:cs typeface="Arial"/>
              </a:rPr>
              <a:t>Se le violazioni consistono nella mancata emissione di ricevute fiscali, scontrini fiscali o documenti di  trasporto ovvero nell'emissione di tali documenti per importi inferiori a quelli reali, la sanzione è in ogni caso  pari al cento per cento dell'imposta corrispondente all'importo non documentato. </a:t>
            </a:r>
            <a:r>
              <a:rPr lang="it-IT" sz="1400" i="1" spc="-30" dirty="0">
                <a:solidFill>
                  <a:srgbClr val="2A2D34"/>
                </a:solidFill>
                <a:latin typeface="Arial"/>
                <a:cs typeface="Arial"/>
              </a:rPr>
              <a:t>L </a:t>
            </a:r>
            <a:r>
              <a:rPr lang="it-IT" sz="1400" i="1" dirty="0">
                <a:solidFill>
                  <a:srgbClr val="2A2D34"/>
                </a:solidFill>
                <a:latin typeface="Arial"/>
                <a:cs typeface="Arial"/>
              </a:rPr>
              <a:t>a stessa sanzione si  applica in caso di omesse annotazioni su apposito registro dei corrispettivi relativi a ciascuna operazione in  caso di mancato o irregolare funzionamento degli apparecchi misuratori</a:t>
            </a:r>
            <a:r>
              <a:rPr lang="it-IT" sz="1400" i="1" spc="-20" dirty="0">
                <a:solidFill>
                  <a:srgbClr val="2A2D34"/>
                </a:solidFill>
                <a:latin typeface="Arial"/>
                <a:cs typeface="Arial"/>
              </a:rPr>
              <a:t> </a:t>
            </a:r>
            <a:r>
              <a:rPr lang="it-IT" sz="1400" i="1" dirty="0">
                <a:solidFill>
                  <a:srgbClr val="2A2D34"/>
                </a:solidFill>
                <a:latin typeface="Arial"/>
                <a:cs typeface="Arial"/>
              </a:rPr>
              <a:t>fiscali.</a:t>
            </a:r>
            <a:endParaRPr lang="it-IT" sz="1400" dirty="0">
              <a:solidFill>
                <a:prstClr val="black"/>
              </a:solidFill>
              <a:latin typeface="Arial"/>
              <a:cs typeface="Arial"/>
            </a:endParaRPr>
          </a:p>
          <a:p>
            <a:pPr marL="33020" marR="5080" lvl="0" algn="just" defTabSz="914400">
              <a:lnSpc>
                <a:spcPct val="104200"/>
              </a:lnSpc>
            </a:pPr>
            <a:r>
              <a:rPr lang="it-IT" sz="1400" i="1" dirty="0">
                <a:solidFill>
                  <a:srgbClr val="2A2D34"/>
                </a:solidFill>
                <a:latin typeface="Arial"/>
                <a:cs typeface="Arial"/>
              </a:rPr>
              <a:t>Se non constano omesse </a:t>
            </a:r>
            <a:r>
              <a:rPr lang="it-IT" sz="1400" i="1" spc="-10" dirty="0">
                <a:solidFill>
                  <a:srgbClr val="2A2D34"/>
                </a:solidFill>
                <a:latin typeface="Arial"/>
                <a:cs typeface="Arial"/>
              </a:rPr>
              <a:t>annotazion</a:t>
            </a:r>
            <a:r>
              <a:rPr lang="it-IT" sz="1400" i="1" dirty="0">
                <a:solidFill>
                  <a:srgbClr val="2A2D34"/>
                </a:solidFill>
                <a:latin typeface="Arial"/>
                <a:cs typeface="Arial"/>
              </a:rPr>
              <a:t>i, la mancata tempestiva richiesta di intervento per intervento per la  manutenzione è punita con sanzione amministrativa da euro 250 a euro</a:t>
            </a:r>
            <a:r>
              <a:rPr lang="it-IT" sz="1400" i="1" spc="-20" dirty="0">
                <a:solidFill>
                  <a:srgbClr val="2A2D34"/>
                </a:solidFill>
                <a:latin typeface="Arial"/>
                <a:cs typeface="Arial"/>
              </a:rPr>
              <a:t> </a:t>
            </a:r>
            <a:r>
              <a:rPr lang="it-IT" sz="1400" i="1" dirty="0">
                <a:solidFill>
                  <a:srgbClr val="2A2D34"/>
                </a:solidFill>
                <a:latin typeface="Arial"/>
                <a:cs typeface="Arial"/>
              </a:rPr>
              <a:t>2.000.</a:t>
            </a:r>
            <a:endParaRPr lang="it-IT" sz="1400" dirty="0">
              <a:solidFill>
                <a:prstClr val="black"/>
              </a:solidFill>
              <a:latin typeface="Arial"/>
              <a:cs typeface="Arial"/>
            </a:endParaRPr>
          </a:p>
          <a:p>
            <a:pPr marL="33020" lvl="0" defTabSz="914400">
              <a:spcBef>
                <a:spcPts val="50"/>
              </a:spcBef>
            </a:pPr>
            <a:r>
              <a:rPr lang="it-IT" sz="1400" i="1" dirty="0">
                <a:solidFill>
                  <a:srgbClr val="2A2D34"/>
                </a:solidFill>
                <a:latin typeface="Arial"/>
                <a:cs typeface="Arial"/>
              </a:rPr>
              <a:t>...</a:t>
            </a:r>
            <a:endParaRPr lang="it-IT" sz="1400" dirty="0">
              <a:solidFill>
                <a:prstClr val="black"/>
              </a:solidFill>
              <a:latin typeface="Arial"/>
              <a:cs typeface="Arial"/>
            </a:endParaRPr>
          </a:p>
          <a:p>
            <a:pPr lvl="0" defTabSz="914400">
              <a:spcBef>
                <a:spcPts val="10"/>
              </a:spcBef>
            </a:pPr>
            <a:endParaRPr lang="it-IT" sz="1400" dirty="0">
              <a:solidFill>
                <a:prstClr val="black"/>
              </a:solidFill>
              <a:latin typeface="Times New Roman"/>
              <a:cs typeface="Times New Roman"/>
            </a:endParaRPr>
          </a:p>
          <a:p>
            <a:pPr marL="33020" marR="5080" lvl="0" algn="just" defTabSz="914400">
              <a:lnSpc>
                <a:spcPct val="103000"/>
              </a:lnSpc>
              <a:buFontTx/>
              <a:buAutoNum type="arabicPeriod" startAt="4"/>
              <a:tabLst>
                <a:tab pos="173355" algn="l"/>
              </a:tabLst>
            </a:pPr>
            <a:r>
              <a:rPr lang="it-IT" sz="1400" i="1" dirty="0">
                <a:solidFill>
                  <a:srgbClr val="2A2D34"/>
                </a:solidFill>
                <a:latin typeface="Arial"/>
                <a:cs typeface="Arial"/>
              </a:rPr>
              <a:t>Nei</a:t>
            </a:r>
            <a:r>
              <a:rPr lang="it-IT" sz="1400" i="1" spc="-20" dirty="0">
                <a:solidFill>
                  <a:srgbClr val="2A2D34"/>
                </a:solidFill>
                <a:latin typeface="Arial"/>
                <a:cs typeface="Arial"/>
              </a:rPr>
              <a:t> </a:t>
            </a:r>
            <a:r>
              <a:rPr lang="it-IT" sz="1400" i="1" dirty="0">
                <a:solidFill>
                  <a:srgbClr val="2A2D34"/>
                </a:solidFill>
                <a:latin typeface="Arial"/>
                <a:cs typeface="Arial"/>
              </a:rPr>
              <a:t>casi</a:t>
            </a:r>
            <a:r>
              <a:rPr lang="it-IT" sz="1400" i="1" spc="-15" dirty="0">
                <a:solidFill>
                  <a:srgbClr val="2A2D34"/>
                </a:solidFill>
                <a:latin typeface="Arial"/>
                <a:cs typeface="Arial"/>
              </a:rPr>
              <a:t> </a:t>
            </a:r>
            <a:r>
              <a:rPr lang="it-IT" sz="1400" i="1" dirty="0">
                <a:solidFill>
                  <a:srgbClr val="2A2D34"/>
                </a:solidFill>
                <a:latin typeface="Arial"/>
                <a:cs typeface="Arial"/>
              </a:rPr>
              <a:t>previsti</a:t>
            </a:r>
            <a:r>
              <a:rPr lang="it-IT" sz="1400" i="1" spc="-15" dirty="0">
                <a:solidFill>
                  <a:srgbClr val="2A2D34"/>
                </a:solidFill>
                <a:latin typeface="Arial"/>
                <a:cs typeface="Arial"/>
              </a:rPr>
              <a:t> </a:t>
            </a:r>
            <a:r>
              <a:rPr lang="it-IT" sz="1400" i="1" dirty="0">
                <a:solidFill>
                  <a:srgbClr val="2A2D34"/>
                </a:solidFill>
                <a:latin typeface="Arial"/>
                <a:cs typeface="Arial"/>
              </a:rPr>
              <a:t>dai</a:t>
            </a:r>
            <a:r>
              <a:rPr lang="it-IT" sz="1400" i="1" spc="-15" dirty="0">
                <a:solidFill>
                  <a:srgbClr val="2A2D34"/>
                </a:solidFill>
                <a:latin typeface="Arial"/>
                <a:cs typeface="Arial"/>
              </a:rPr>
              <a:t> </a:t>
            </a:r>
            <a:r>
              <a:rPr lang="it-IT" sz="1400" i="1" dirty="0">
                <a:solidFill>
                  <a:srgbClr val="2A2D34"/>
                </a:solidFill>
                <a:latin typeface="Arial"/>
                <a:cs typeface="Arial"/>
              </a:rPr>
              <a:t>commi</a:t>
            </a:r>
            <a:r>
              <a:rPr lang="it-IT" sz="1400" i="1" spc="-15" dirty="0">
                <a:solidFill>
                  <a:srgbClr val="2A2D34"/>
                </a:solidFill>
                <a:latin typeface="Arial"/>
                <a:cs typeface="Arial"/>
              </a:rPr>
              <a:t> </a:t>
            </a:r>
            <a:r>
              <a:rPr lang="it-IT" sz="1400" i="1" dirty="0">
                <a:solidFill>
                  <a:srgbClr val="2A2D34"/>
                </a:solidFill>
                <a:latin typeface="Arial"/>
                <a:cs typeface="Arial"/>
              </a:rPr>
              <a:t>1,</a:t>
            </a:r>
            <a:r>
              <a:rPr lang="it-IT" sz="1400" i="1" spc="-15" dirty="0">
                <a:solidFill>
                  <a:srgbClr val="2A2D34"/>
                </a:solidFill>
                <a:latin typeface="Arial"/>
                <a:cs typeface="Arial"/>
              </a:rPr>
              <a:t> </a:t>
            </a:r>
            <a:r>
              <a:rPr lang="it-IT" sz="1400" i="1" dirty="0">
                <a:solidFill>
                  <a:srgbClr val="2A2D34"/>
                </a:solidFill>
                <a:latin typeface="Arial"/>
                <a:cs typeface="Arial"/>
              </a:rPr>
              <a:t>primo</a:t>
            </a:r>
            <a:r>
              <a:rPr lang="it-IT" sz="1400" i="1" spc="-15" dirty="0">
                <a:solidFill>
                  <a:srgbClr val="2A2D34"/>
                </a:solidFill>
                <a:latin typeface="Arial"/>
                <a:cs typeface="Arial"/>
              </a:rPr>
              <a:t> </a:t>
            </a:r>
            <a:r>
              <a:rPr lang="it-IT" sz="1400" i="1" dirty="0">
                <a:solidFill>
                  <a:srgbClr val="2A2D34"/>
                </a:solidFill>
                <a:latin typeface="Arial"/>
                <a:cs typeface="Arial"/>
              </a:rPr>
              <a:t>e</a:t>
            </a:r>
            <a:r>
              <a:rPr lang="it-IT" sz="1400" i="1" spc="-15" dirty="0">
                <a:solidFill>
                  <a:srgbClr val="2A2D34"/>
                </a:solidFill>
                <a:latin typeface="Arial"/>
                <a:cs typeface="Arial"/>
              </a:rPr>
              <a:t> </a:t>
            </a:r>
            <a:r>
              <a:rPr lang="it-IT" sz="1400" i="1" dirty="0">
                <a:solidFill>
                  <a:srgbClr val="2A2D34"/>
                </a:solidFill>
                <a:latin typeface="Arial"/>
                <a:cs typeface="Arial"/>
              </a:rPr>
              <a:t>secondo</a:t>
            </a:r>
            <a:r>
              <a:rPr lang="it-IT" sz="1400" i="1" spc="-15" dirty="0">
                <a:solidFill>
                  <a:srgbClr val="2A2D34"/>
                </a:solidFill>
                <a:latin typeface="Arial"/>
                <a:cs typeface="Arial"/>
              </a:rPr>
              <a:t> </a:t>
            </a:r>
            <a:r>
              <a:rPr lang="it-IT" sz="1400" i="1" dirty="0">
                <a:solidFill>
                  <a:srgbClr val="2A2D34"/>
                </a:solidFill>
                <a:latin typeface="Arial"/>
                <a:cs typeface="Arial"/>
              </a:rPr>
              <a:t>periodo,</a:t>
            </a:r>
            <a:r>
              <a:rPr lang="it-IT" sz="1400" i="1" spc="-15" dirty="0">
                <a:solidFill>
                  <a:srgbClr val="2A2D34"/>
                </a:solidFill>
                <a:latin typeface="Arial"/>
                <a:cs typeface="Arial"/>
              </a:rPr>
              <a:t> </a:t>
            </a:r>
            <a:r>
              <a:rPr lang="it-IT" sz="1400" i="1" dirty="0">
                <a:solidFill>
                  <a:srgbClr val="2A2D34"/>
                </a:solidFill>
                <a:latin typeface="Arial"/>
                <a:cs typeface="Arial"/>
              </a:rPr>
              <a:t>2,</a:t>
            </a:r>
            <a:r>
              <a:rPr lang="it-IT" sz="1400" i="1" spc="-20" dirty="0">
                <a:solidFill>
                  <a:srgbClr val="2A2D34"/>
                </a:solidFill>
                <a:latin typeface="Arial"/>
                <a:cs typeface="Arial"/>
              </a:rPr>
              <a:t> </a:t>
            </a:r>
            <a:r>
              <a:rPr lang="it-IT" sz="1400" i="1" dirty="0">
                <a:solidFill>
                  <a:srgbClr val="2A2D34"/>
                </a:solidFill>
                <a:latin typeface="Arial"/>
                <a:cs typeface="Arial"/>
              </a:rPr>
              <a:t>primo</a:t>
            </a:r>
            <a:r>
              <a:rPr lang="it-IT" sz="1400" i="1" spc="-15" dirty="0">
                <a:solidFill>
                  <a:srgbClr val="2A2D34"/>
                </a:solidFill>
                <a:latin typeface="Arial"/>
                <a:cs typeface="Arial"/>
              </a:rPr>
              <a:t> </a:t>
            </a:r>
            <a:r>
              <a:rPr lang="it-IT" sz="1400" i="1" dirty="0">
                <a:solidFill>
                  <a:srgbClr val="2A2D34"/>
                </a:solidFill>
                <a:latin typeface="Arial"/>
                <a:cs typeface="Arial"/>
              </a:rPr>
              <a:t>periodo,</a:t>
            </a:r>
            <a:r>
              <a:rPr lang="it-IT" sz="1400" i="1" spc="-15" dirty="0">
                <a:solidFill>
                  <a:srgbClr val="2A2D34"/>
                </a:solidFill>
                <a:latin typeface="Arial"/>
                <a:cs typeface="Arial"/>
              </a:rPr>
              <a:t> </a:t>
            </a:r>
            <a:r>
              <a:rPr lang="it-IT" sz="1400" i="1" dirty="0">
                <a:solidFill>
                  <a:srgbClr val="2A2D34"/>
                </a:solidFill>
                <a:latin typeface="Arial"/>
                <a:cs typeface="Arial"/>
              </a:rPr>
              <a:t>3,</a:t>
            </a:r>
            <a:r>
              <a:rPr lang="it-IT" sz="1400" i="1" spc="-20" dirty="0">
                <a:solidFill>
                  <a:srgbClr val="2A2D34"/>
                </a:solidFill>
                <a:latin typeface="Arial"/>
                <a:cs typeface="Arial"/>
              </a:rPr>
              <a:t> </a:t>
            </a:r>
            <a:r>
              <a:rPr lang="it-IT" sz="1400" b="1" i="1" dirty="0">
                <a:solidFill>
                  <a:srgbClr val="2A2D34"/>
                </a:solidFill>
                <a:latin typeface="Arial"/>
                <a:cs typeface="Arial"/>
              </a:rPr>
              <a:t>primo</a:t>
            </a:r>
            <a:r>
              <a:rPr lang="it-IT" sz="1400" b="1" i="1" spc="-15" dirty="0">
                <a:solidFill>
                  <a:srgbClr val="2A2D34"/>
                </a:solidFill>
                <a:latin typeface="Arial"/>
                <a:cs typeface="Arial"/>
              </a:rPr>
              <a:t> </a:t>
            </a:r>
            <a:r>
              <a:rPr lang="it-IT" sz="1400" b="1" i="1" dirty="0">
                <a:solidFill>
                  <a:srgbClr val="2A2D34"/>
                </a:solidFill>
                <a:latin typeface="Arial"/>
                <a:cs typeface="Arial"/>
              </a:rPr>
              <a:t>e</a:t>
            </a:r>
            <a:r>
              <a:rPr lang="it-IT" sz="1400" b="1" i="1" spc="-15" dirty="0">
                <a:solidFill>
                  <a:srgbClr val="2A2D34"/>
                </a:solidFill>
                <a:latin typeface="Arial"/>
                <a:cs typeface="Arial"/>
              </a:rPr>
              <a:t> </a:t>
            </a:r>
            <a:r>
              <a:rPr lang="it-IT" sz="1400" b="1" i="1" dirty="0">
                <a:solidFill>
                  <a:srgbClr val="2A2D34"/>
                </a:solidFill>
                <a:latin typeface="Arial"/>
                <a:cs typeface="Arial"/>
              </a:rPr>
              <a:t>secondo</a:t>
            </a:r>
            <a:r>
              <a:rPr lang="it-IT" sz="1400" b="1" i="1" spc="-15" dirty="0">
                <a:solidFill>
                  <a:srgbClr val="2A2D34"/>
                </a:solidFill>
                <a:latin typeface="Arial"/>
                <a:cs typeface="Arial"/>
              </a:rPr>
              <a:t> </a:t>
            </a:r>
            <a:r>
              <a:rPr lang="it-IT" sz="1400" b="1" i="1" dirty="0">
                <a:solidFill>
                  <a:srgbClr val="2A2D34"/>
                </a:solidFill>
                <a:latin typeface="Arial"/>
                <a:cs typeface="Arial"/>
              </a:rPr>
              <a:t>periodo</a:t>
            </a:r>
            <a:r>
              <a:rPr lang="it-IT" sz="1400" i="1" dirty="0">
                <a:solidFill>
                  <a:srgbClr val="2A2D34"/>
                </a:solidFill>
                <a:latin typeface="Arial"/>
                <a:cs typeface="Arial"/>
              </a:rPr>
              <a:t>,</a:t>
            </a:r>
            <a:r>
              <a:rPr lang="it-IT" sz="1400" i="1" spc="-15" dirty="0">
                <a:solidFill>
                  <a:srgbClr val="2A2D34"/>
                </a:solidFill>
                <a:latin typeface="Arial"/>
                <a:cs typeface="Arial"/>
              </a:rPr>
              <a:t> </a:t>
            </a:r>
            <a:r>
              <a:rPr lang="it-IT" sz="1400" i="1" dirty="0">
                <a:solidFill>
                  <a:srgbClr val="2A2D34"/>
                </a:solidFill>
                <a:latin typeface="Arial"/>
                <a:cs typeface="Arial"/>
              </a:rPr>
              <a:t>e  </a:t>
            </a:r>
            <a:r>
              <a:rPr lang="it-IT" sz="1400" i="1" spc="-5" dirty="0">
                <a:solidFill>
                  <a:srgbClr val="2A2D34"/>
                </a:solidFill>
                <a:latin typeface="Arial"/>
                <a:cs typeface="Arial"/>
              </a:rPr>
              <a:t>3-</a:t>
            </a:r>
            <a:r>
              <a:rPr lang="it-IT" sz="1400" spc="-5" dirty="0">
                <a:solidFill>
                  <a:srgbClr val="2A2D34"/>
                </a:solidFill>
                <a:latin typeface="Arial"/>
                <a:cs typeface="Arial"/>
              </a:rPr>
              <a:t>bis </a:t>
            </a:r>
            <a:r>
              <a:rPr lang="it-IT" sz="1400" i="1" dirty="0">
                <a:solidFill>
                  <a:srgbClr val="2A2D34"/>
                </a:solidFill>
                <a:latin typeface="Arial"/>
                <a:cs typeface="Arial"/>
              </a:rPr>
              <a:t>la sanzione non può essere inferiore a euro</a:t>
            </a:r>
            <a:r>
              <a:rPr lang="it-IT" sz="1400" i="1" spc="-10" dirty="0">
                <a:solidFill>
                  <a:srgbClr val="2A2D34"/>
                </a:solidFill>
                <a:latin typeface="Arial"/>
                <a:cs typeface="Arial"/>
              </a:rPr>
              <a:t> </a:t>
            </a:r>
            <a:r>
              <a:rPr lang="it-IT" sz="1400" i="1" dirty="0">
                <a:solidFill>
                  <a:srgbClr val="2A2D34"/>
                </a:solidFill>
                <a:latin typeface="Arial"/>
                <a:cs typeface="Arial"/>
              </a:rPr>
              <a:t>500.</a:t>
            </a:r>
            <a:endParaRPr lang="it-IT" sz="1400" dirty="0">
              <a:solidFill>
                <a:prstClr val="black"/>
              </a:solidFill>
              <a:latin typeface="Arial"/>
              <a:cs typeface="Arial"/>
            </a:endParaRPr>
          </a:p>
        </p:txBody>
      </p:sp>
      <p:pic>
        <p:nvPicPr>
          <p:cNvPr id="8" name="Immagine 7"/>
          <p:cNvPicPr>
            <a:picLocks noChangeAspect="1"/>
          </p:cNvPicPr>
          <p:nvPr/>
        </p:nvPicPr>
        <p:blipFill>
          <a:blip r:embed="rId4"/>
          <a:stretch>
            <a:fillRect/>
          </a:stretch>
        </p:blipFill>
        <p:spPr>
          <a:xfrm>
            <a:off x="10771916" y="5954689"/>
            <a:ext cx="1060796" cy="731583"/>
          </a:xfrm>
          <a:prstGeom prst="rect">
            <a:avLst/>
          </a:prstGeom>
        </p:spPr>
      </p:pic>
    </p:spTree>
    <p:extLst>
      <p:ext uri="{BB962C8B-B14F-4D97-AF65-F5344CB8AC3E}">
        <p14:creationId xmlns:p14="http://schemas.microsoft.com/office/powerpoint/2010/main" val="4043533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VIOLAZIONI REITERATE</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442" y="2915194"/>
            <a:ext cx="10297297" cy="2091109"/>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38" y="4720281"/>
            <a:ext cx="10124301" cy="2137719"/>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509" y="4461767"/>
            <a:ext cx="10124302" cy="2075384"/>
          </a:xfrm>
          <a:prstGeom prst="rect">
            <a:avLst/>
          </a:prstGeom>
        </p:spPr>
      </p:pic>
      <p:pic>
        <p:nvPicPr>
          <p:cNvPr id="7" name="Immagine 6"/>
          <p:cNvPicPr>
            <a:picLocks noChangeAspect="1"/>
          </p:cNvPicPr>
          <p:nvPr/>
        </p:nvPicPr>
        <p:blipFill>
          <a:blip r:embed="rId5"/>
          <a:stretch>
            <a:fillRect/>
          </a:stretch>
        </p:blipFill>
        <p:spPr>
          <a:xfrm>
            <a:off x="10846056" y="5938213"/>
            <a:ext cx="1060796" cy="731583"/>
          </a:xfrm>
          <a:prstGeom prst="rect">
            <a:avLst/>
          </a:prstGeom>
        </p:spPr>
      </p:pic>
    </p:spTree>
    <p:extLst>
      <p:ext uri="{BB962C8B-B14F-4D97-AF65-F5344CB8AC3E}">
        <p14:creationId xmlns:p14="http://schemas.microsoft.com/office/powerpoint/2010/main" val="2216998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FONTI</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027" y="2603499"/>
            <a:ext cx="8196649" cy="3945581"/>
          </a:xfrm>
          <a:ln>
            <a:solidFill>
              <a:schemeClr val="accent1">
                <a:lumMod val="75000"/>
              </a:schemeClr>
            </a:solidFill>
          </a:ln>
        </p:spPr>
      </p:pic>
      <p:pic>
        <p:nvPicPr>
          <p:cNvPr id="5" name="Immagine 4"/>
          <p:cNvPicPr>
            <a:picLocks noChangeAspect="1"/>
          </p:cNvPicPr>
          <p:nvPr/>
        </p:nvPicPr>
        <p:blipFill>
          <a:blip r:embed="rId3"/>
          <a:stretch>
            <a:fillRect/>
          </a:stretch>
        </p:blipFill>
        <p:spPr>
          <a:xfrm>
            <a:off x="10788391" y="5817497"/>
            <a:ext cx="1060796" cy="731583"/>
          </a:xfrm>
          <a:prstGeom prst="rect">
            <a:avLst/>
          </a:prstGeom>
        </p:spPr>
      </p:pic>
    </p:spTree>
    <p:extLst>
      <p:ext uri="{BB962C8B-B14F-4D97-AF65-F5344CB8AC3E}">
        <p14:creationId xmlns:p14="http://schemas.microsoft.com/office/powerpoint/2010/main" val="3473471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GRAZIE A TUTTI PER L’ATTENZIONE</a:t>
            </a:r>
          </a:p>
        </p:txBody>
      </p:sp>
      <p:sp>
        <p:nvSpPr>
          <p:cNvPr id="3" name="Sottotitolo 2"/>
          <p:cNvSpPr>
            <a:spLocks noGrp="1"/>
          </p:cNvSpPr>
          <p:nvPr>
            <p:ph type="subTitle" idx="1"/>
          </p:nvPr>
        </p:nvSpPr>
        <p:spPr/>
        <p:txBody>
          <a:bodyPr/>
          <a:lstStyle/>
          <a:p>
            <a:r>
              <a:rPr lang="it-IT" dirty="0"/>
              <a:t>ARRIVEDERCI AL PROSSIMO APPUNTAMENTO CHE RIGUARDERA’ IL REGIME FORFETTARIO </a:t>
            </a:r>
          </a:p>
        </p:txBody>
      </p:sp>
      <p:pic>
        <p:nvPicPr>
          <p:cNvPr id="4" name="Immagine 3"/>
          <p:cNvPicPr>
            <a:picLocks noChangeAspect="1"/>
          </p:cNvPicPr>
          <p:nvPr/>
        </p:nvPicPr>
        <p:blipFill>
          <a:blip r:embed="rId2"/>
          <a:stretch>
            <a:fillRect/>
          </a:stretch>
        </p:blipFill>
        <p:spPr>
          <a:xfrm>
            <a:off x="9980613" y="5371070"/>
            <a:ext cx="1720293" cy="999313"/>
          </a:xfrm>
          <a:prstGeom prst="rect">
            <a:avLst/>
          </a:prstGeom>
        </p:spPr>
      </p:pic>
    </p:spTree>
    <p:extLst>
      <p:ext uri="{BB962C8B-B14F-4D97-AF65-F5344CB8AC3E}">
        <p14:creationId xmlns:p14="http://schemas.microsoft.com/office/powerpoint/2010/main" val="429002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1. CONTENUTO DELLO SCONTRINO</a:t>
            </a:r>
          </a:p>
        </p:txBody>
      </p:sp>
      <p:sp>
        <p:nvSpPr>
          <p:cNvPr id="3" name="Segnaposto contenuto 2"/>
          <p:cNvSpPr>
            <a:spLocks noGrp="1"/>
          </p:cNvSpPr>
          <p:nvPr>
            <p:ph sz="half" idx="1"/>
          </p:nvPr>
        </p:nvSpPr>
        <p:spPr>
          <a:ln>
            <a:solidFill>
              <a:schemeClr val="accent1"/>
            </a:solidFill>
          </a:ln>
        </p:spPr>
        <p:txBody>
          <a:bodyPr>
            <a:normAutofit/>
          </a:bodyPr>
          <a:lstStyle/>
          <a:p>
            <a:r>
              <a:rPr lang="it-IT" dirty="0"/>
              <a:t>Lo scontrino deve contenere i seguenti dati : </a:t>
            </a:r>
          </a:p>
          <a:p>
            <a:pPr>
              <a:buFontTx/>
              <a:buChar char="-"/>
            </a:pPr>
            <a:r>
              <a:rPr lang="it-IT" sz="1400" dirty="0"/>
              <a:t>a) ditta, denominazione o ragione sociale, ovvero nome e cognome; </a:t>
            </a:r>
          </a:p>
          <a:p>
            <a:pPr>
              <a:buFontTx/>
              <a:buChar char="-"/>
            </a:pPr>
            <a:r>
              <a:rPr lang="it-IT" sz="1400" dirty="0"/>
              <a:t>b) numero di partita Iva dell'esercente e ubicazione del punto vendita; </a:t>
            </a:r>
          </a:p>
          <a:p>
            <a:pPr>
              <a:buFontTx/>
              <a:buChar char="-"/>
            </a:pPr>
            <a:r>
              <a:rPr lang="it-IT" sz="1400" dirty="0"/>
              <a:t>c) dati contabili (corrispettivi, eventuali subtotali, eventuali rimborsi, totale dovuto, ecc.); </a:t>
            </a:r>
          </a:p>
          <a:p>
            <a:pPr>
              <a:buFontTx/>
              <a:buChar char="-"/>
            </a:pPr>
            <a:r>
              <a:rPr lang="it-IT" sz="1400" dirty="0"/>
              <a:t>d) data, ora di emissione, numero progressivo; </a:t>
            </a:r>
          </a:p>
          <a:p>
            <a:pPr>
              <a:buFontTx/>
              <a:buChar char="-"/>
            </a:pPr>
            <a:r>
              <a:rPr lang="it-IT" sz="1400" dirty="0"/>
              <a:t>e) logotipo fiscale e numero di matricola del registratore.</a:t>
            </a:r>
          </a:p>
        </p:txBody>
      </p:sp>
      <p:sp>
        <p:nvSpPr>
          <p:cNvPr id="4" name="Segnaposto contenuto 3"/>
          <p:cNvSpPr>
            <a:spLocks noGrp="1"/>
          </p:cNvSpPr>
          <p:nvPr>
            <p:ph sz="half" idx="2"/>
          </p:nvPr>
        </p:nvSpPr>
        <p:spPr>
          <a:ln>
            <a:solidFill>
              <a:schemeClr val="accent1"/>
            </a:solidFill>
          </a:ln>
        </p:spPr>
        <p:txBody>
          <a:bodyPr>
            <a:normAutofit/>
          </a:bodyPr>
          <a:lstStyle/>
          <a:p>
            <a:pPr algn="just"/>
            <a:r>
              <a:rPr lang="it-IT" sz="1300" dirty="0"/>
              <a:t>Inoltre è possibile l’emissione del documento denominato “scontrino parlante” per certificare gli oneri relativi alle imposte dirette e in particolare per documentare l’acquisto di medicinali per la detrazione ai fini IRPEF ex art. 15 del </a:t>
            </a:r>
            <a:r>
              <a:rPr lang="it-IT" sz="1300" dirty="0" err="1"/>
              <a:t>d.P.R.</a:t>
            </a:r>
            <a:r>
              <a:rPr lang="it-IT" sz="1300" dirty="0"/>
              <a:t> n. 917/1986.In questo caso lo scontrino deve contenere le indicazioni sulla qualità e quantità dei prodotti ceduti e del codice fiscale del cliente. </a:t>
            </a:r>
          </a:p>
          <a:p>
            <a:pPr algn="just"/>
            <a:r>
              <a:rPr lang="it-IT" sz="1300" dirty="0"/>
              <a:t>Tale modalità confluisce nel </a:t>
            </a:r>
            <a:r>
              <a:rPr lang="it-IT" sz="1300" b="1" u="sng" dirty="0"/>
              <a:t>Sistema Tessera Sanitaria </a:t>
            </a:r>
            <a:r>
              <a:rPr lang="it-IT" sz="1300" dirty="0"/>
              <a:t>con cui gli operatori autorizzati del Servizio Sanitario Nazionale, comunicano all’Agenzia le informazioni concernenti le spese sanitarie sostenute dai cittadini nel corso dell’anno, affinché sia possibile predisporre la dichiarazione dei redditi precompilata</a:t>
            </a:r>
          </a:p>
        </p:txBody>
      </p:sp>
      <p:pic>
        <p:nvPicPr>
          <p:cNvPr id="5" name="Immagine 4"/>
          <p:cNvPicPr>
            <a:picLocks noChangeAspect="1"/>
          </p:cNvPicPr>
          <p:nvPr/>
        </p:nvPicPr>
        <p:blipFill>
          <a:blip r:embed="rId2"/>
          <a:stretch>
            <a:fillRect/>
          </a:stretch>
        </p:blipFill>
        <p:spPr>
          <a:xfrm>
            <a:off x="10996215" y="6126417"/>
            <a:ext cx="1054699" cy="731583"/>
          </a:xfrm>
          <a:prstGeom prst="rect">
            <a:avLst/>
          </a:prstGeom>
        </p:spPr>
      </p:pic>
    </p:spTree>
    <p:extLst>
      <p:ext uri="{BB962C8B-B14F-4D97-AF65-F5344CB8AC3E}">
        <p14:creationId xmlns:p14="http://schemas.microsoft.com/office/powerpoint/2010/main" val="3788089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2</a:t>
            </a:r>
            <a:r>
              <a:rPr lang="it-IT" sz="1800" dirty="0"/>
              <a:t>. L’EMISSIONE DELLO SCONTRINO FISCALE O DELLA RICEVUTA FISCALE</a:t>
            </a:r>
          </a:p>
        </p:txBody>
      </p:sp>
      <p:sp>
        <p:nvSpPr>
          <p:cNvPr id="3" name="Segnaposto contenuto 2"/>
          <p:cNvSpPr>
            <a:spLocks noGrp="1"/>
          </p:cNvSpPr>
          <p:nvPr>
            <p:ph sz="half" idx="1"/>
          </p:nvPr>
        </p:nvSpPr>
        <p:spPr>
          <a:ln>
            <a:solidFill>
              <a:schemeClr val="accent1"/>
            </a:solidFill>
          </a:ln>
        </p:spPr>
        <p:txBody>
          <a:bodyPr>
            <a:normAutofit/>
          </a:bodyPr>
          <a:lstStyle/>
          <a:p>
            <a:pPr algn="just"/>
            <a:r>
              <a:rPr lang="it-IT" sz="1400" dirty="0"/>
              <a:t>L’emissione dello scontrino fiscale o della ricevuta fiscale è uno degli adempimenti fiscali previsti dalla normativa fiscale per i contribuenti obbligati all’IVA, sussidiario all’emissione della fattura di vendita, per i casi in cui questa non sia obbligatoria. </a:t>
            </a:r>
          </a:p>
          <a:p>
            <a:pPr algn="just"/>
            <a:r>
              <a:rPr lang="it-IT" sz="1400" dirty="0"/>
              <a:t>L’emissione degli scontrini fiscali attraverso i registratori di cassa è stata disciplinata dalla Legge </a:t>
            </a:r>
            <a:r>
              <a:rPr lang="it-IT" sz="1400" b="1" u="sng" dirty="0"/>
              <a:t>26 gennaio 1983, n. 18</a:t>
            </a:r>
            <a:r>
              <a:rPr lang="it-IT" sz="1400" dirty="0"/>
              <a:t>, la quale ha anche previsto il richiamo agli appositi decreti che dovevano disciplinare le caratteristiche tecniche dei misuratori fiscali. </a:t>
            </a:r>
          </a:p>
        </p:txBody>
      </p:sp>
      <p:sp>
        <p:nvSpPr>
          <p:cNvPr id="4" name="Segnaposto contenuto 3"/>
          <p:cNvSpPr>
            <a:spLocks noGrp="1"/>
          </p:cNvSpPr>
          <p:nvPr>
            <p:ph sz="half" idx="2"/>
          </p:nvPr>
        </p:nvSpPr>
        <p:spPr>
          <a:ln>
            <a:solidFill>
              <a:schemeClr val="accent1"/>
            </a:solidFill>
          </a:ln>
        </p:spPr>
        <p:txBody>
          <a:bodyPr>
            <a:normAutofit/>
          </a:bodyPr>
          <a:lstStyle/>
          <a:p>
            <a:pPr algn="just"/>
            <a:r>
              <a:rPr lang="it-IT" sz="1600" dirty="0"/>
              <a:t>Tra le tante differenze tra fattura e gli altri metodi di certificazione del corrispettivo, una delle più rilevanti riguarda il soggetto che riceve il documento. Infatti a differenza di quanto previsto per le fatture lo scontrino fiscale </a:t>
            </a:r>
            <a:r>
              <a:rPr lang="it-IT" sz="1600" b="1" u="sng" dirty="0"/>
              <a:t>non riporta esposta nel documento l’IVA</a:t>
            </a:r>
            <a:r>
              <a:rPr lang="it-IT" sz="1600" dirty="0"/>
              <a:t> che viene inglobata quindi nel prezzo pagato. Lo scontrino non è quindi un documento fiscalmente valido per esercitare il diritto alla detrazione dell’IVA e viene emesso nei confronti dei consumatori privati e non degli esercenti arti e professioni. </a:t>
            </a:r>
          </a:p>
        </p:txBody>
      </p:sp>
      <p:pic>
        <p:nvPicPr>
          <p:cNvPr id="5" name="Immagine 4"/>
          <p:cNvPicPr>
            <a:picLocks noChangeAspect="1"/>
          </p:cNvPicPr>
          <p:nvPr/>
        </p:nvPicPr>
        <p:blipFill>
          <a:blip r:embed="rId2"/>
          <a:stretch>
            <a:fillRect/>
          </a:stretch>
        </p:blipFill>
        <p:spPr>
          <a:xfrm>
            <a:off x="11033871" y="6019800"/>
            <a:ext cx="1054699" cy="731583"/>
          </a:xfrm>
          <a:prstGeom prst="rect">
            <a:avLst/>
          </a:prstGeom>
        </p:spPr>
      </p:pic>
    </p:spTree>
    <p:extLst>
      <p:ext uri="{BB962C8B-B14F-4D97-AF65-F5344CB8AC3E}">
        <p14:creationId xmlns:p14="http://schemas.microsoft.com/office/powerpoint/2010/main" val="162606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a:t>3. MEMORIZZAZIONE E TRASMISSIONE ELETTRONICA DEI CORRISPETTIVI</a:t>
            </a:r>
          </a:p>
        </p:txBody>
      </p:sp>
      <p:sp>
        <p:nvSpPr>
          <p:cNvPr id="3" name="Segnaposto contenuto 2"/>
          <p:cNvSpPr>
            <a:spLocks noGrp="1"/>
          </p:cNvSpPr>
          <p:nvPr>
            <p:ph idx="1"/>
          </p:nvPr>
        </p:nvSpPr>
        <p:spPr>
          <a:ln>
            <a:solidFill>
              <a:schemeClr val="accent4"/>
            </a:solidFill>
          </a:ln>
        </p:spPr>
        <p:txBody>
          <a:bodyPr/>
          <a:lstStyle/>
          <a:p>
            <a:pPr algn="just"/>
            <a:r>
              <a:rPr lang="it-IT" dirty="0"/>
              <a:t>Il processo telematico iniziato diversi anni fa dall’Agenzia delle entrate sta coinvolgendo anche l’emissione, la trasmissione e conservazione dei corrispettivi. Già in uso nella GDO, con il </a:t>
            </a:r>
            <a:r>
              <a:rPr lang="it-IT" dirty="0" err="1"/>
              <a:t>D.Lgs.</a:t>
            </a:r>
            <a:r>
              <a:rPr lang="it-IT" dirty="0"/>
              <a:t> 127/2015 il legislatore ha previsto la memorizzazione e trasmissione dei corrispettivi, direttamente all’Agenzia delle entrate, a regime, per tutti gli esercenti. L’adempimento telematico, </a:t>
            </a:r>
            <a:r>
              <a:rPr lang="it-IT" i="1" u="sng" dirty="0"/>
              <a:t>in base alle recenti modifiche entrerà a regime al 1° gennaio 2020 per tutti i contribuenti</a:t>
            </a:r>
            <a:r>
              <a:rPr lang="it-IT" dirty="0"/>
              <a:t>, </a:t>
            </a:r>
            <a:r>
              <a:rPr lang="it-IT" b="1" i="1" u="sng" dirty="0"/>
              <a:t>e verrà anticipato al 1° luglio 2019 ai soggetti con un volume d'affari superiore ad euro 400.000</a:t>
            </a:r>
            <a:r>
              <a:rPr lang="it-IT" dirty="0"/>
              <a:t>. Tali modifiche potranno determinare l’abbandono degli strumenti finora utilizzati per la certificazione dei corrispettivi (scontrino e ricevuta fiscale) dato il richiamo contenuto al comma 5 dell’articolo 2 del decreto citato.</a:t>
            </a:r>
          </a:p>
        </p:txBody>
      </p:sp>
      <p:pic>
        <p:nvPicPr>
          <p:cNvPr id="4" name="Immagine 3"/>
          <p:cNvPicPr>
            <a:picLocks noChangeAspect="1"/>
          </p:cNvPicPr>
          <p:nvPr/>
        </p:nvPicPr>
        <p:blipFill>
          <a:blip r:embed="rId2"/>
          <a:stretch>
            <a:fillRect/>
          </a:stretch>
        </p:blipFill>
        <p:spPr>
          <a:xfrm>
            <a:off x="10643158" y="5872311"/>
            <a:ext cx="1054699" cy="731583"/>
          </a:xfrm>
          <a:prstGeom prst="rect">
            <a:avLst/>
          </a:prstGeom>
        </p:spPr>
      </p:pic>
    </p:spTree>
    <p:extLst>
      <p:ext uri="{BB962C8B-B14F-4D97-AF65-F5344CB8AC3E}">
        <p14:creationId xmlns:p14="http://schemas.microsoft.com/office/powerpoint/2010/main" val="1092152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TABELLA ESEMPLIFICATIVA</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097" y="2397212"/>
            <a:ext cx="8880389" cy="4291914"/>
          </a:xfrm>
          <a:prstGeom prst="rect">
            <a:avLst/>
          </a:prstGeom>
        </p:spPr>
      </p:pic>
      <p:pic>
        <p:nvPicPr>
          <p:cNvPr id="4" name="Immagine 3"/>
          <p:cNvPicPr>
            <a:picLocks noChangeAspect="1"/>
          </p:cNvPicPr>
          <p:nvPr/>
        </p:nvPicPr>
        <p:blipFill>
          <a:blip r:embed="rId3"/>
          <a:stretch>
            <a:fillRect/>
          </a:stretch>
        </p:blipFill>
        <p:spPr>
          <a:xfrm>
            <a:off x="10799677" y="5872310"/>
            <a:ext cx="1054699" cy="731583"/>
          </a:xfrm>
          <a:prstGeom prst="rect">
            <a:avLst/>
          </a:prstGeom>
        </p:spPr>
      </p:pic>
    </p:spTree>
    <p:extLst>
      <p:ext uri="{BB962C8B-B14F-4D97-AF65-F5344CB8AC3E}">
        <p14:creationId xmlns:p14="http://schemas.microsoft.com/office/powerpoint/2010/main" val="370354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ULTERIORI SPECIFICHE</a:t>
            </a:r>
          </a:p>
        </p:txBody>
      </p:sp>
      <p:sp>
        <p:nvSpPr>
          <p:cNvPr id="3" name="Segnaposto contenuto 2"/>
          <p:cNvSpPr>
            <a:spLocks noGrp="1"/>
          </p:cNvSpPr>
          <p:nvPr>
            <p:ph sz="half" idx="1"/>
          </p:nvPr>
        </p:nvSpPr>
        <p:spPr>
          <a:ln>
            <a:solidFill>
              <a:schemeClr val="accent1"/>
            </a:solidFill>
          </a:ln>
        </p:spPr>
        <p:txBody>
          <a:bodyPr>
            <a:normAutofit/>
          </a:bodyPr>
          <a:lstStyle/>
          <a:p>
            <a:pPr algn="just"/>
            <a:r>
              <a:rPr lang="it-IT" sz="1400" dirty="0"/>
              <a:t>La memorizzazione e trasmissione telematica del corrispettivo sostituisce l’emissione dello scontrino. La cessione o prestazione viene documentata con un documento commerciale, salvo che non venga emessa la fattura, che:</a:t>
            </a:r>
          </a:p>
          <a:p>
            <a:pPr algn="just">
              <a:buFontTx/>
              <a:buChar char="-"/>
            </a:pPr>
            <a:r>
              <a:rPr lang="it-IT" sz="1400" dirty="0"/>
              <a:t>Viene emesso con lo stesso strumento atto alla memorizzazione;</a:t>
            </a:r>
          </a:p>
          <a:p>
            <a:pPr algn="just">
              <a:buFontTx/>
              <a:buChar char="-"/>
            </a:pPr>
            <a:r>
              <a:rPr lang="it-IT" sz="1400" dirty="0"/>
              <a:t>E’ stampato su supporto cartaceo avente dimensioni tali da assicurare al destinatario la sua leggibilità, gestione e conservazione nel tempo;</a:t>
            </a:r>
          </a:p>
          <a:p>
            <a:pPr algn="just">
              <a:buFontTx/>
              <a:buChar char="-"/>
            </a:pPr>
            <a:r>
              <a:rPr lang="it-IT" sz="1400" dirty="0"/>
              <a:t>contiene almeno le seguenti indicazioni: </a:t>
            </a:r>
          </a:p>
        </p:txBody>
      </p:sp>
      <p:sp>
        <p:nvSpPr>
          <p:cNvPr id="4" name="Segnaposto contenuto 3"/>
          <p:cNvSpPr>
            <a:spLocks noGrp="1"/>
          </p:cNvSpPr>
          <p:nvPr>
            <p:ph sz="half" idx="2"/>
          </p:nvPr>
        </p:nvSpPr>
        <p:spPr>
          <a:ln>
            <a:solidFill>
              <a:schemeClr val="accent1"/>
            </a:solidFill>
          </a:ln>
        </p:spPr>
        <p:txBody>
          <a:bodyPr>
            <a:normAutofit/>
          </a:bodyPr>
          <a:lstStyle/>
          <a:p>
            <a:pPr algn="just"/>
            <a:r>
              <a:rPr lang="it-IT" sz="1200" dirty="0"/>
              <a:t>a) data e ora di emissione; </a:t>
            </a:r>
          </a:p>
          <a:p>
            <a:pPr algn="just"/>
            <a:r>
              <a:rPr lang="it-IT" sz="1200" dirty="0"/>
              <a:t>b) numero progressivo; </a:t>
            </a:r>
          </a:p>
          <a:p>
            <a:pPr algn="just"/>
            <a:r>
              <a:rPr lang="it-IT" sz="1200" dirty="0"/>
              <a:t>c) ditta, denominazione o ragione sociale, nome e cognome, dell'emittente; </a:t>
            </a:r>
          </a:p>
          <a:p>
            <a:pPr algn="just"/>
            <a:r>
              <a:rPr lang="it-IT" sz="1200" dirty="0"/>
              <a:t>d) numero di partita IVA dell'emittente; </a:t>
            </a:r>
          </a:p>
          <a:p>
            <a:pPr algn="just"/>
            <a:r>
              <a:rPr lang="it-IT" sz="1200" dirty="0"/>
              <a:t>e) ubicazione dell'esercizio;</a:t>
            </a:r>
          </a:p>
          <a:p>
            <a:pPr algn="just"/>
            <a:r>
              <a:rPr lang="it-IT" sz="1200" dirty="0"/>
              <a:t> f) descrizione dei beni ceduti e dei servizi resi; per i prodotti medicinali in luogo della descrizione </a:t>
            </a:r>
            <a:r>
              <a:rPr lang="it-IT" sz="1200" dirty="0" err="1"/>
              <a:t>puo'</a:t>
            </a:r>
            <a:r>
              <a:rPr lang="it-IT" sz="1200" dirty="0"/>
              <a:t> essere indicato il numero di autorizzazione alla loro immissione in commercio (AIC);</a:t>
            </a:r>
          </a:p>
          <a:p>
            <a:pPr algn="just"/>
            <a:r>
              <a:rPr lang="it-IT" sz="1200" dirty="0"/>
              <a:t>g) ammontare del corrispettivo complessivo e di quello pagato</a:t>
            </a:r>
          </a:p>
        </p:txBody>
      </p:sp>
      <p:pic>
        <p:nvPicPr>
          <p:cNvPr id="5" name="Immagine 4"/>
          <p:cNvPicPr>
            <a:picLocks noChangeAspect="1"/>
          </p:cNvPicPr>
          <p:nvPr/>
        </p:nvPicPr>
        <p:blipFill>
          <a:blip r:embed="rId2"/>
          <a:stretch>
            <a:fillRect/>
          </a:stretch>
        </p:blipFill>
        <p:spPr>
          <a:xfrm>
            <a:off x="10970554" y="6217920"/>
            <a:ext cx="1054699" cy="542172"/>
          </a:xfrm>
          <a:prstGeom prst="rect">
            <a:avLst/>
          </a:prstGeom>
        </p:spPr>
      </p:pic>
    </p:spTree>
    <p:extLst>
      <p:ext uri="{BB962C8B-B14F-4D97-AF65-F5344CB8AC3E}">
        <p14:creationId xmlns:p14="http://schemas.microsoft.com/office/powerpoint/2010/main" val="3799996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1800" dirty="0"/>
              <a:t>AGEVOLAZIONI PER IL PASSAGGIO ALLA MEMORIZZAZIONE E TRASMISSIONE TELEMATICA DEI CORRISPETTIVI</a:t>
            </a:r>
          </a:p>
        </p:txBody>
      </p:sp>
      <p:pic>
        <p:nvPicPr>
          <p:cNvPr id="4" name="Immagine 3"/>
          <p:cNvPicPr>
            <a:picLocks noChangeAspect="1"/>
          </p:cNvPicPr>
          <p:nvPr/>
        </p:nvPicPr>
        <p:blipFill>
          <a:blip r:embed="rId2"/>
          <a:stretch>
            <a:fillRect/>
          </a:stretch>
        </p:blipFill>
        <p:spPr>
          <a:xfrm>
            <a:off x="10783201" y="5888786"/>
            <a:ext cx="1054699" cy="731583"/>
          </a:xfrm>
          <a:prstGeom prst="rect">
            <a:avLst/>
          </a:prstGeom>
        </p:spPr>
      </p:pic>
      <p:sp>
        <p:nvSpPr>
          <p:cNvPr id="6" name="Rettangolo con angoli arrotondati in diagonale 5"/>
          <p:cNvSpPr/>
          <p:nvPr/>
        </p:nvSpPr>
        <p:spPr>
          <a:xfrm>
            <a:off x="437882" y="3258354"/>
            <a:ext cx="10345319" cy="3193961"/>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1430" algn="just">
              <a:lnSpc>
                <a:spcPct val="108000"/>
              </a:lnSpc>
              <a:spcBef>
                <a:spcPts val="315"/>
              </a:spcBef>
              <a:spcAft>
                <a:spcPts val="0"/>
              </a:spcAft>
            </a:pPr>
            <a:r>
              <a:rPr lang="it-IT" sz="1600" dirty="0">
                <a:solidFill>
                  <a:srgbClr val="2A2D34"/>
                </a:solidFill>
                <a:latin typeface="Arial" panose="020B0604020202020204" pitchFamily="34" charset="0"/>
                <a:ea typeface="Arial" panose="020B0604020202020204" pitchFamily="34" charset="0"/>
              </a:rPr>
              <a:t>Per gli acquisti o gli aggiornamenti degli strumenti necessari alla memorizzazione e trasmissione telematica dei corrispettivi, è previsto, per gli anni 2019 e 2020 un contributo pari al 50% della spesa sostenuta con i seguenti limiti:</a:t>
            </a:r>
            <a:endParaRPr lang="it-IT" sz="1600" dirty="0">
              <a:latin typeface="Arial" panose="020B0604020202020204" pitchFamily="34" charset="0"/>
              <a:ea typeface="Arial" panose="020B0604020202020204" pitchFamily="34" charset="0"/>
            </a:endParaRPr>
          </a:p>
          <a:p>
            <a:pPr marL="342900" lvl="0" indent="-342900" algn="just">
              <a:spcBef>
                <a:spcPts val="120"/>
              </a:spcBef>
              <a:spcAft>
                <a:spcPts val="0"/>
              </a:spcAft>
              <a:buClr>
                <a:srgbClr val="2A2D34"/>
              </a:buClr>
              <a:buSzPts val="1000"/>
              <a:buFont typeface="Arial" panose="020B0604020202020204" pitchFamily="34" charset="0"/>
              <a:buChar char="-"/>
              <a:tabLst>
                <a:tab pos="77470" algn="l"/>
              </a:tabLst>
            </a:pPr>
            <a:r>
              <a:rPr lang="it-IT" sz="1600" b="1" dirty="0">
                <a:solidFill>
                  <a:srgbClr val="2A2D34"/>
                </a:solidFill>
                <a:latin typeface="Arial" panose="020B0604020202020204" pitchFamily="34" charset="0"/>
                <a:ea typeface="Arial" panose="020B0604020202020204" pitchFamily="34" charset="0"/>
              </a:rPr>
              <a:t>Massimo euro 250,00 per i nuovi</a:t>
            </a:r>
            <a:r>
              <a:rPr lang="it-IT" sz="1600" b="1" spc="-105" dirty="0">
                <a:solidFill>
                  <a:srgbClr val="2A2D34"/>
                </a:solidFill>
                <a:latin typeface="Arial" panose="020B0604020202020204" pitchFamily="34" charset="0"/>
                <a:ea typeface="Arial" panose="020B0604020202020204" pitchFamily="34" charset="0"/>
              </a:rPr>
              <a:t> </a:t>
            </a:r>
            <a:r>
              <a:rPr lang="it-IT" sz="1600" b="1" dirty="0">
                <a:solidFill>
                  <a:srgbClr val="2A2D34"/>
                </a:solidFill>
                <a:latin typeface="Arial" panose="020B0604020202020204" pitchFamily="34" charset="0"/>
                <a:ea typeface="Arial" panose="020B0604020202020204" pitchFamily="34" charset="0"/>
              </a:rPr>
              <a:t>acquisti</a:t>
            </a:r>
            <a:endParaRPr lang="it-IT" sz="1600" dirty="0">
              <a:latin typeface="Arial" panose="020B0604020202020204" pitchFamily="34" charset="0"/>
              <a:ea typeface="Arial" panose="020B0604020202020204" pitchFamily="34" charset="0"/>
            </a:endParaRPr>
          </a:p>
          <a:p>
            <a:pPr marL="342900" lvl="0" indent="-342900" algn="just">
              <a:spcBef>
                <a:spcPts val="145"/>
              </a:spcBef>
              <a:spcAft>
                <a:spcPts val="0"/>
              </a:spcAft>
              <a:buClr>
                <a:srgbClr val="2A2D34"/>
              </a:buClr>
              <a:buSzPts val="1000"/>
              <a:buFont typeface="Arial" panose="020B0604020202020204" pitchFamily="34" charset="0"/>
              <a:buChar char="-"/>
              <a:tabLst>
                <a:tab pos="77470" algn="l"/>
              </a:tabLst>
            </a:pPr>
            <a:r>
              <a:rPr lang="it-IT" sz="1600" b="1" dirty="0">
                <a:solidFill>
                  <a:srgbClr val="2A2D34"/>
                </a:solidFill>
                <a:latin typeface="Arial" panose="020B0604020202020204" pitchFamily="34" charset="0"/>
                <a:ea typeface="Arial" panose="020B0604020202020204" pitchFamily="34" charset="0"/>
              </a:rPr>
              <a:t>Massimo euro 50,00 per l’adattamento degli strumenti già</a:t>
            </a:r>
            <a:r>
              <a:rPr lang="it-IT" sz="1600" b="1" spc="-165" dirty="0">
                <a:solidFill>
                  <a:srgbClr val="2A2D34"/>
                </a:solidFill>
                <a:latin typeface="Arial" panose="020B0604020202020204" pitchFamily="34" charset="0"/>
                <a:ea typeface="Arial" panose="020B0604020202020204" pitchFamily="34" charset="0"/>
              </a:rPr>
              <a:t> </a:t>
            </a:r>
            <a:r>
              <a:rPr lang="it-IT" sz="1600" b="1" dirty="0">
                <a:solidFill>
                  <a:srgbClr val="2A2D34"/>
                </a:solidFill>
                <a:latin typeface="Arial" panose="020B0604020202020204" pitchFamily="34" charset="0"/>
                <a:ea typeface="Arial" panose="020B0604020202020204" pitchFamily="34" charset="0"/>
              </a:rPr>
              <a:t>operativi</a:t>
            </a:r>
            <a:endParaRPr lang="it-IT" sz="1600" dirty="0">
              <a:latin typeface="Arial" panose="020B0604020202020204" pitchFamily="34" charset="0"/>
              <a:ea typeface="Arial" panose="020B0604020202020204" pitchFamily="34" charset="0"/>
            </a:endParaRPr>
          </a:p>
          <a:p>
            <a:pPr algn="just">
              <a:spcBef>
                <a:spcPts val="10"/>
              </a:spcBef>
              <a:spcAft>
                <a:spcPts val="0"/>
              </a:spcAft>
            </a:pPr>
            <a:r>
              <a:rPr lang="it-IT" sz="1600" dirty="0">
                <a:latin typeface="Arial" panose="020B0604020202020204" pitchFamily="34" charset="0"/>
                <a:ea typeface="Arial" panose="020B0604020202020204" pitchFamily="34" charset="0"/>
              </a:rPr>
              <a:t> </a:t>
            </a:r>
          </a:p>
          <a:p>
            <a:pPr algn="just">
              <a:lnSpc>
                <a:spcPct val="108000"/>
              </a:lnSpc>
              <a:spcAft>
                <a:spcPts val="0"/>
              </a:spcAft>
            </a:pPr>
            <a:r>
              <a:rPr lang="it-IT" sz="1600" b="1" dirty="0">
                <a:solidFill>
                  <a:srgbClr val="2A2D34"/>
                </a:solidFill>
                <a:latin typeface="Arial" panose="020B0604020202020204" pitchFamily="34" charset="0"/>
                <a:ea typeface="Arial" panose="020B0604020202020204" pitchFamily="34" charset="0"/>
              </a:rPr>
              <a:t>Il contributo viene concesso all’esercente che provvederà a recuperare tale somma con un credito d’imposta da utilizzare in compensazione. Nello specifico il codice tributo specifico sarà il “6899” denominato “Credito d’imposta per l’acquisto o l’adattamento degli strumenti mediante i quali sono effettuate la memorizzazione elettronica e la trasmissione telematica all’Agenzia delle Entrate de dati dei corrispettivi giornalieri – articolo 2, comma 6-quinquies, del D. </a:t>
            </a:r>
            <a:r>
              <a:rPr lang="it-IT" sz="1600" b="1" dirty="0" err="1">
                <a:solidFill>
                  <a:srgbClr val="2A2D34"/>
                </a:solidFill>
                <a:latin typeface="Arial" panose="020B0604020202020204" pitchFamily="34" charset="0"/>
                <a:ea typeface="Arial" panose="020B0604020202020204" pitchFamily="34" charset="0"/>
              </a:rPr>
              <a:t>Lgs</a:t>
            </a:r>
            <a:r>
              <a:rPr lang="it-IT" sz="1600" b="1" dirty="0">
                <a:solidFill>
                  <a:srgbClr val="2A2D34"/>
                </a:solidFill>
                <a:latin typeface="Arial" panose="020B0604020202020204" pitchFamily="34" charset="0"/>
                <a:ea typeface="Arial" panose="020B0604020202020204" pitchFamily="34" charset="0"/>
              </a:rPr>
              <a:t>. 2017/2015</a:t>
            </a:r>
            <a:endParaRPr lang="it-IT" sz="1600" dirty="0">
              <a:effectLst/>
              <a:latin typeface="Arial" panose="020B0604020202020204" pitchFamily="34" charset="0"/>
              <a:ea typeface="Arial" panose="020B0604020202020204" pitchFamily="34" charset="0"/>
            </a:endParaRPr>
          </a:p>
        </p:txBody>
      </p:sp>
      <p:sp>
        <p:nvSpPr>
          <p:cNvPr id="13" name="Rettangolo con angoli arrotondati in diagonale 12"/>
          <p:cNvSpPr/>
          <p:nvPr/>
        </p:nvSpPr>
        <p:spPr>
          <a:xfrm>
            <a:off x="437883" y="2485622"/>
            <a:ext cx="10345318" cy="566671"/>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120"/>
              </a:lnSpc>
              <a:spcAft>
                <a:spcPts val="0"/>
              </a:spcAft>
            </a:pPr>
            <a:r>
              <a:rPr lang="it-IT" b="1">
                <a:solidFill>
                  <a:srgbClr val="2A2D34"/>
                </a:solidFill>
                <a:latin typeface="Arial" panose="020B0604020202020204" pitchFamily="34" charset="0"/>
                <a:ea typeface="Arial" panose="020B0604020202020204" pitchFamily="34" charset="0"/>
              </a:rPr>
              <a:t>Agevolazioni per il passaggio alla memorizzazione e trasmissione telematica dei corrispettivi</a:t>
            </a:r>
            <a:endParaRPr lang="it-IT" sz="240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781336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1600" dirty="0"/>
              <a:t>ESONERO DALLA MEMORIZZAZIONE E TRASMISSIONE TELEMATICA DEI CORRISPETTIVI</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508" y="2611395"/>
            <a:ext cx="9930361" cy="3847070"/>
          </a:xfrm>
          <a:ln>
            <a:solidFill>
              <a:schemeClr val="accent6">
                <a:lumMod val="40000"/>
                <a:lumOff val="60000"/>
              </a:schemeClr>
            </a:solidFill>
          </a:ln>
        </p:spPr>
      </p:pic>
      <p:pic>
        <p:nvPicPr>
          <p:cNvPr id="5" name="Immagine 4"/>
          <p:cNvPicPr>
            <a:picLocks noChangeAspect="1"/>
          </p:cNvPicPr>
          <p:nvPr/>
        </p:nvPicPr>
        <p:blipFill>
          <a:blip r:embed="rId3"/>
          <a:stretch>
            <a:fillRect/>
          </a:stretch>
        </p:blipFill>
        <p:spPr>
          <a:xfrm>
            <a:off x="10824390" y="5726882"/>
            <a:ext cx="1054699" cy="731583"/>
          </a:xfrm>
          <a:prstGeom prst="rect">
            <a:avLst/>
          </a:prstGeom>
        </p:spPr>
      </p:pic>
    </p:spTree>
    <p:extLst>
      <p:ext uri="{BB962C8B-B14F-4D97-AF65-F5344CB8AC3E}">
        <p14:creationId xmlns:p14="http://schemas.microsoft.com/office/powerpoint/2010/main" val="2324373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riunioni ione">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576</TotalTime>
  <Words>2466</Words>
  <Application>Microsoft Office PowerPoint</Application>
  <PresentationFormat>Widescreen</PresentationFormat>
  <Paragraphs>108</Paragraphs>
  <Slides>27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27</vt:i4>
      </vt:variant>
    </vt:vector>
  </HeadingPairs>
  <TitlesOfParts>
    <vt:vector size="32" baseType="lpstr">
      <vt:lpstr>Arial</vt:lpstr>
      <vt:lpstr>Century Gothic</vt:lpstr>
      <vt:lpstr>Times New Roman</vt:lpstr>
      <vt:lpstr>Wingdings 3</vt:lpstr>
      <vt:lpstr>Sala riunioni ione</vt:lpstr>
      <vt:lpstr>SCONTRINO E RICEVUTA FISCALE</vt:lpstr>
      <vt:lpstr>PREMESSE</vt:lpstr>
      <vt:lpstr>1. CONTENUTO DELLO SCONTRINO</vt:lpstr>
      <vt:lpstr>2. L’EMISSIONE DELLO SCONTRINO FISCALE O DELLA RICEVUTA FISCALE</vt:lpstr>
      <vt:lpstr>3. MEMORIZZAZIONE E TRASMISSIONE ELETTRONICA DEI CORRISPETTIVI</vt:lpstr>
      <vt:lpstr>TABELLA ESEMPLIFICATIVA</vt:lpstr>
      <vt:lpstr>ULTERIORI SPECIFICHE</vt:lpstr>
      <vt:lpstr>AGEVOLAZIONI PER IL PASSAGGIO ALLA MEMORIZZAZIONE E TRASMISSIONE TELEMATICA DEI CORRISPETTIVI</vt:lpstr>
      <vt:lpstr>ESONERO DALLA MEMORIZZAZIONE E TRASMISSIONE TELEMATICA DEI CORRISPETTIVI</vt:lpstr>
      <vt:lpstr>ART. 22 DPR 633/1972 - Commercio al minuto ed attività assimilate.</vt:lpstr>
      <vt:lpstr>Fatture precedute da scontrino o ricevuta</vt:lpstr>
      <vt:lpstr>4. SCONTRINO PARLANTE O INTEGRATO –– DEDUCIBILITA’ DELLE SPESE</vt:lpstr>
      <vt:lpstr>REDDITI DA LAVORO DIPENDENTE – I BIGLIETTI ANONIMI DOCUMENTANO LE SPESE DI VIAGGIO – RISPOSTA DELL’ADE</vt:lpstr>
      <vt:lpstr>5. SCONTRINO «PARLANTE» COME DOCUMENTO DI TRASPORTO</vt:lpstr>
      <vt:lpstr>6. CONTENUTO ED EMISSIONE DEGLI SCONTRINI E DELLE RICEVUTE FISCALI</vt:lpstr>
      <vt:lpstr>INTEGRAZIONI PREVISTE PER LO «SCONTRINO PARLANTE» – ART.3 CO. 1- DPR 696/1996</vt:lpstr>
      <vt:lpstr>7. SCONTRINI E RESI – SCONTRINO DI CHIUSURA RIEPILOGATIVO</vt:lpstr>
      <vt:lpstr>LA POSSIBILITA’ DI EMISSIONE DI UNO SCONTRINO NEGATIVO E’ POSSIBILE QUALORA SIA POSSIBILE INDIVIDUARE</vt:lpstr>
      <vt:lpstr>8. SCONTRINO DI CHIUSURA RIEPILOGATIVO</vt:lpstr>
      <vt:lpstr>Presentazione standard di PowerPoint</vt:lpstr>
      <vt:lpstr>9. REGISTRAZIONE DEI CORRISPETTIVI</vt:lpstr>
      <vt:lpstr>10. ESCLUSIONI DALL’OBBLIGO DELLA CERTIFICAZIONE DEI CORRISPETTIVI</vt:lpstr>
      <vt:lpstr>TERZA PARTE</vt:lpstr>
      <vt:lpstr>ASPETTI SANZIONATORI</vt:lpstr>
      <vt:lpstr>VIOLAZIONI REITERATE</vt:lpstr>
      <vt:lpstr>FONTI</vt:lpstr>
      <vt:lpstr>GRAZIE A TUTTI PER L’ATTENZIONE</vt:lpstr>
    </vt:vector>
  </TitlesOfParts>
  <Company>DLS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SCONTRINO E RICEVUTA FISCALE</dc:title>
  <dc:creator>Simone Violante</dc:creator>
  <cp:lastModifiedBy>DLS Solution</cp:lastModifiedBy>
  <cp:revision>56</cp:revision>
  <dcterms:created xsi:type="dcterms:W3CDTF">2019-06-17T08:15:44Z</dcterms:created>
  <dcterms:modified xsi:type="dcterms:W3CDTF">2019-06-18T16:40:40Z</dcterms:modified>
</cp:coreProperties>
</file>