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24BE9-229D-4C4C-8A81-0D4D65AA4652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F6B5A-A00C-4944-9DE6-8F50B04C1B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58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6B5A-A00C-4944-9DE6-8F50B04C1B2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851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alute.gov.it/interrogazioneDispositivi/RicercaDispositiviServlet?action=ACTION_MASCHER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5000" b="1" dirty="0" smtClean="0"/>
              <a:t>ONERI</a:t>
            </a:r>
            <a:r>
              <a:rPr lang="it-IT" sz="5000" b="1" dirty="0" smtClean="0"/>
              <a:t/>
            </a:r>
            <a:br>
              <a:rPr lang="it-IT" sz="5000" b="1" dirty="0" smtClean="0"/>
            </a:br>
            <a:r>
              <a:rPr lang="it-IT" sz="5000" b="1" dirty="0" smtClean="0"/>
              <a:t> E</a:t>
            </a:r>
            <a:br>
              <a:rPr lang="it-IT" sz="5000" b="1" dirty="0" smtClean="0"/>
            </a:br>
            <a:r>
              <a:rPr lang="it-IT" sz="5000" b="1" dirty="0" smtClean="0"/>
              <a:t> </a:t>
            </a:r>
            <a:r>
              <a:rPr lang="it-IT" sz="5000" b="1" dirty="0" smtClean="0"/>
              <a:t>SPESE DETRAIBILI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1026" name="Picture 2" descr="C:\Users\m.antona\Desktop\oneri-deducibi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344816" cy="292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3296"/>
            <a:ext cx="74453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1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Spese sanitarie per persone con disabilità </a:t>
            </a:r>
            <a:br>
              <a:rPr lang="it-IT" sz="2800" dirty="0"/>
            </a:br>
            <a:r>
              <a:rPr lang="it-IT" sz="2800" dirty="0" smtClean="0"/>
              <a:t>Art</a:t>
            </a:r>
            <a:r>
              <a:rPr lang="it-IT" sz="2800" dirty="0"/>
              <a:t>. 15, comma 1, </a:t>
            </a:r>
            <a:r>
              <a:rPr lang="it-IT" sz="2800" dirty="0" err="1"/>
              <a:t>lett</a:t>
            </a:r>
            <a:r>
              <a:rPr lang="it-IT" sz="2800" dirty="0"/>
              <a:t>. c), del TUIR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Sono considerate persone con disabilità </a:t>
            </a:r>
            <a:r>
              <a:rPr lang="it-IT" sz="1400" i="1" dirty="0"/>
              <a:t>coloro che presentano una minorazione fisica, psichica o sensoriale, stabilizzata o progressiva, certificata dalla Commissione medica istituita ai sensi dell’art. 4 della legge n. 104 del </a:t>
            </a:r>
            <a:r>
              <a:rPr lang="it-IT" sz="1400" i="1" dirty="0" smtClean="0"/>
              <a:t>1992</a:t>
            </a:r>
            <a:r>
              <a:rPr lang="it-IT" sz="1400" dirty="0" smtClean="0"/>
              <a:t>. </a:t>
            </a:r>
          </a:p>
          <a:p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La </a:t>
            </a:r>
            <a:r>
              <a:rPr lang="it-IT" sz="1400" dirty="0"/>
              <a:t>detrazione </a:t>
            </a:r>
            <a:r>
              <a:rPr lang="it-IT" sz="1400" dirty="0" smtClean="0"/>
              <a:t> del </a:t>
            </a:r>
            <a:r>
              <a:rPr lang="it-IT" sz="1400" b="1" dirty="0" smtClean="0"/>
              <a:t>19%</a:t>
            </a:r>
            <a:r>
              <a:rPr lang="it-IT" sz="1400" dirty="0" smtClean="0"/>
              <a:t> spetta </a:t>
            </a:r>
            <a:r>
              <a:rPr lang="it-IT" sz="1400" dirty="0"/>
              <a:t>per le spese riguardanti i mezzi necessari </a:t>
            </a:r>
            <a:r>
              <a:rPr lang="it-IT" sz="1400" dirty="0" smtClean="0"/>
              <a:t>all’</a:t>
            </a:r>
            <a:r>
              <a:rPr lang="it-IT" sz="1400" u="sng" dirty="0" smtClean="0"/>
              <a:t>accompagnamento</a:t>
            </a:r>
            <a:r>
              <a:rPr lang="it-IT" sz="1400" dirty="0" smtClean="0"/>
              <a:t>, </a:t>
            </a:r>
            <a:r>
              <a:rPr lang="it-IT" sz="1400" dirty="0"/>
              <a:t>alla d</a:t>
            </a:r>
            <a:r>
              <a:rPr lang="it-IT" sz="1400" u="sng" dirty="0"/>
              <a:t>eambulazione</a:t>
            </a:r>
            <a:r>
              <a:rPr lang="it-IT" sz="1400" dirty="0"/>
              <a:t>, alla </a:t>
            </a:r>
            <a:r>
              <a:rPr lang="it-IT" sz="1400" u="sng" dirty="0"/>
              <a:t>locomozione</a:t>
            </a:r>
            <a:r>
              <a:rPr lang="it-IT" sz="1400" dirty="0"/>
              <a:t> e al </a:t>
            </a:r>
            <a:r>
              <a:rPr lang="it-IT" sz="1400" u="sng" dirty="0"/>
              <a:t>sollevamento</a:t>
            </a:r>
            <a:r>
              <a:rPr lang="it-IT" sz="1400" dirty="0"/>
              <a:t> e per sussidi tecnici e informatici rivolti a facilitare l’autosufficienza e le possibilità di integrazione delle persone con </a:t>
            </a:r>
            <a:r>
              <a:rPr lang="it-IT" sz="1400" dirty="0" smtClean="0"/>
              <a:t>disabilità.</a:t>
            </a:r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b="1" dirty="0" smtClean="0"/>
              <a:t>Beneficiari </a:t>
            </a:r>
            <a:r>
              <a:rPr lang="it-IT" sz="1400" dirty="0" smtClean="0"/>
              <a:t>della detrazione fiscale:</a:t>
            </a:r>
          </a:p>
          <a:p>
            <a:pPr>
              <a:buFontTx/>
              <a:buChar char="-"/>
            </a:pPr>
            <a:r>
              <a:rPr lang="it-IT" sz="1400" dirty="0" smtClean="0"/>
              <a:t>Il disabile nel proprio interesse;</a:t>
            </a:r>
          </a:p>
          <a:p>
            <a:pPr>
              <a:buFontTx/>
              <a:buChar char="-"/>
            </a:pPr>
            <a:r>
              <a:rPr lang="it-IT" sz="1400" dirty="0" smtClean="0"/>
              <a:t>Il familiare che ha sostenuto la spesa purché il disabile sia fiscalmente a suo carico.</a:t>
            </a:r>
          </a:p>
          <a:p>
            <a:pPr>
              <a:buFontTx/>
              <a:buChar char="-"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b="1" dirty="0" smtClean="0"/>
              <a:t>Documenti  richiesti</a:t>
            </a:r>
            <a:r>
              <a:rPr lang="it-IT" sz="1400" dirty="0" smtClean="0"/>
              <a:t>:</a:t>
            </a:r>
          </a:p>
          <a:p>
            <a:pPr>
              <a:buFontTx/>
              <a:buChar char="-"/>
            </a:pPr>
            <a:r>
              <a:rPr lang="it-IT" sz="1400" dirty="0" smtClean="0">
                <a:solidFill>
                  <a:srgbClr val="FF0000"/>
                </a:solidFill>
              </a:rPr>
              <a:t>Certificazione </a:t>
            </a:r>
            <a:r>
              <a:rPr lang="it-IT" sz="1400" dirty="0"/>
              <a:t>attestante la minorazione fisica, psichica o sensoriale, stabilizzata o progressiva, rilasciata dalla Commissione di cui all’art. 4 della legge n.104 del </a:t>
            </a:r>
            <a:r>
              <a:rPr lang="it-IT" sz="1400" dirty="0" smtClean="0"/>
              <a:t>1992;</a:t>
            </a:r>
          </a:p>
          <a:p>
            <a:pPr>
              <a:buFontTx/>
              <a:buChar char="-"/>
            </a:pPr>
            <a:r>
              <a:rPr lang="it-IT" sz="1400" dirty="0"/>
              <a:t>Fattura/ricevuta fiscale relativa alla spesa sostenuta intestata alla persona con disabilità o al </a:t>
            </a:r>
            <a:r>
              <a:rPr lang="it-IT" sz="1400" dirty="0" smtClean="0"/>
              <a:t>familiare.</a:t>
            </a:r>
          </a:p>
          <a:p>
            <a:pPr>
              <a:buFontTx/>
              <a:buChar char="-"/>
            </a:pPr>
            <a:endParaRPr lang="it-IT" sz="1400" dirty="0" smtClean="0"/>
          </a:p>
          <a:p>
            <a:pPr marL="0" indent="0">
              <a:buNone/>
            </a:pPr>
            <a:endParaRPr lang="it-IT" sz="1400" dirty="0"/>
          </a:p>
        </p:txBody>
      </p:sp>
      <p:pic>
        <p:nvPicPr>
          <p:cNvPr id="4098" name="Picture 2" descr="C:\Users\m.anton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068959"/>
            <a:ext cx="1296144" cy="152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.antona\Desktop\dls-retin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743744" cy="35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50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80120"/>
          </a:xfrm>
        </p:spPr>
        <p:txBody>
          <a:bodyPr>
            <a:normAutofit/>
          </a:bodyPr>
          <a:lstStyle/>
          <a:p>
            <a:r>
              <a:rPr lang="it-IT" sz="2600" dirty="0"/>
              <a:t>Spese per l’acquisto di veicoli per persone con disabilità </a:t>
            </a:r>
            <a:br>
              <a:rPr lang="it-IT" sz="2600" dirty="0"/>
            </a:br>
            <a:r>
              <a:rPr lang="it-IT" sz="2600" dirty="0"/>
              <a:t>Art. 15, comma 1, </a:t>
            </a:r>
            <a:r>
              <a:rPr lang="it-IT" sz="2600" dirty="0" err="1"/>
              <a:t>lett</a:t>
            </a:r>
            <a:r>
              <a:rPr lang="it-IT" sz="2600" dirty="0"/>
              <a:t>. c), del TUIR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877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600" b="1" dirty="0"/>
              <a:t>Acquisto di veicoli con obbligo di </a:t>
            </a:r>
            <a:r>
              <a:rPr lang="it-IT" sz="1600" b="1" dirty="0" smtClean="0"/>
              <a:t>adattamento</a:t>
            </a:r>
          </a:p>
          <a:p>
            <a:pPr marL="0" indent="0" algn="just">
              <a:buNone/>
            </a:pPr>
            <a:r>
              <a:rPr lang="it-IT" sz="1400" dirty="0"/>
              <a:t>Per il portatore di handicap con </a:t>
            </a:r>
            <a:r>
              <a:rPr lang="it-IT" sz="1400" u="sng" dirty="0"/>
              <a:t>ridotte o impedite capacità motorie permanenti</a:t>
            </a:r>
            <a:r>
              <a:rPr lang="it-IT" sz="1400" dirty="0"/>
              <a:t> il diritto all’agevolazione è condizionato all’adattamento del veicolo alla minorazione di tipo motorio da cui lo stesso è </a:t>
            </a:r>
            <a:r>
              <a:rPr lang="it-IT" sz="1400" dirty="0" smtClean="0"/>
              <a:t>affetto. </a:t>
            </a:r>
          </a:p>
          <a:p>
            <a:pPr marL="0" indent="0" algn="just">
              <a:buNone/>
            </a:pPr>
            <a:r>
              <a:rPr lang="it-IT" sz="1400" dirty="0" smtClean="0"/>
              <a:t>Gli </a:t>
            </a:r>
            <a:r>
              <a:rPr lang="it-IT" sz="1400" u="sng" dirty="0" smtClean="0"/>
              <a:t>adattamenti</a:t>
            </a:r>
            <a:r>
              <a:rPr lang="it-IT" sz="1400" dirty="0" smtClean="0"/>
              <a:t> </a:t>
            </a:r>
            <a:r>
              <a:rPr lang="it-IT" sz="1400" dirty="0"/>
              <a:t>devono corrispondere a quelli </a:t>
            </a:r>
            <a:r>
              <a:rPr lang="it-IT" sz="1400" u="sng" dirty="0"/>
              <a:t>prescritti dalla Commissione medica </a:t>
            </a:r>
            <a:r>
              <a:rPr lang="it-IT" sz="1400" dirty="0" smtClean="0"/>
              <a:t>competente e possono essere riferiti:</a:t>
            </a:r>
          </a:p>
          <a:p>
            <a:pPr marL="0" indent="0" algn="just">
              <a:buNone/>
            </a:pPr>
            <a:endParaRPr lang="it-IT" sz="1400" dirty="0"/>
          </a:p>
          <a:p>
            <a:pPr algn="just">
              <a:buFontTx/>
              <a:buChar char="-"/>
            </a:pPr>
            <a:r>
              <a:rPr lang="it-IT" sz="1400" u="sng" dirty="0" smtClean="0"/>
              <a:t>Sistema </a:t>
            </a:r>
            <a:r>
              <a:rPr lang="it-IT" sz="1400" u="sng" dirty="0"/>
              <a:t>di </a:t>
            </a:r>
            <a:r>
              <a:rPr lang="it-IT" sz="1400" u="sng" dirty="0" smtClean="0"/>
              <a:t>guida</a:t>
            </a:r>
            <a:r>
              <a:rPr lang="it-IT" sz="1400" dirty="0" smtClean="0"/>
              <a:t> (</a:t>
            </a:r>
            <a:r>
              <a:rPr lang="it-IT" sz="1400" dirty="0" err="1" smtClean="0"/>
              <a:t>esp</a:t>
            </a:r>
            <a:r>
              <a:rPr lang="it-IT" sz="1400" dirty="0" smtClean="0"/>
              <a:t>. Cambio automatico)              il disabile deve essere in possesso di una «patente di guida </a:t>
            </a:r>
            <a:r>
              <a:rPr lang="it-IT" sz="1400" dirty="0" err="1" smtClean="0"/>
              <a:t>specaile</a:t>
            </a:r>
            <a:r>
              <a:rPr lang="it-IT" sz="1400" dirty="0" smtClean="0"/>
              <a:t>»; nel caso contrario tale struttura deve garantirgli l’accompagnamento;</a:t>
            </a:r>
          </a:p>
          <a:p>
            <a:pPr algn="just">
              <a:buFontTx/>
              <a:buChar char="-"/>
            </a:pPr>
            <a:endParaRPr lang="it-IT" sz="1400" dirty="0" smtClean="0"/>
          </a:p>
          <a:p>
            <a:pPr algn="just">
              <a:buFontTx/>
              <a:buChar char="-"/>
            </a:pPr>
            <a:endParaRPr lang="it-IT" sz="1400" dirty="0"/>
          </a:p>
          <a:p>
            <a:pPr algn="just">
              <a:buFontTx/>
              <a:buChar char="-"/>
            </a:pPr>
            <a:endParaRPr lang="it-IT" sz="1400" dirty="0" smtClean="0"/>
          </a:p>
          <a:p>
            <a:pPr algn="just">
              <a:buFontTx/>
              <a:buChar char="-"/>
            </a:pPr>
            <a:r>
              <a:rPr lang="it-IT" sz="1400" u="sng" dirty="0" smtClean="0"/>
              <a:t>Alla carrozzeria </a:t>
            </a:r>
            <a:r>
              <a:rPr lang="it-IT" sz="1400" dirty="0" smtClean="0"/>
              <a:t>( </a:t>
            </a:r>
            <a:r>
              <a:rPr lang="it-IT" sz="1400" dirty="0" err="1" smtClean="0"/>
              <a:t>esp</a:t>
            </a:r>
            <a:r>
              <a:rPr lang="it-IT" sz="1400" dirty="0" smtClean="0"/>
              <a:t> sedile/ sportello scorrevole)                  sono quelli richiesti </a:t>
            </a:r>
            <a:r>
              <a:rPr lang="it-IT" sz="1400" dirty="0"/>
              <a:t>per mettere il disabile </a:t>
            </a:r>
            <a:r>
              <a:rPr lang="it-IT" sz="1400" dirty="0" smtClean="0"/>
              <a:t>in</a:t>
            </a:r>
          </a:p>
          <a:p>
            <a:pPr marL="0" indent="0" algn="just">
              <a:buNone/>
            </a:pPr>
            <a:r>
              <a:rPr lang="it-IT" sz="1400" dirty="0" smtClean="0"/>
              <a:t>        condizione </a:t>
            </a:r>
            <a:r>
              <a:rPr lang="it-IT" sz="1400" dirty="0"/>
              <a:t>di </a:t>
            </a:r>
            <a:r>
              <a:rPr lang="it-IT" sz="1400" dirty="0" smtClean="0"/>
              <a:t>accedervi in </a:t>
            </a:r>
            <a:r>
              <a:rPr lang="it-IT" sz="1400" dirty="0"/>
              <a:t>quanto </a:t>
            </a:r>
            <a:r>
              <a:rPr lang="it-IT" sz="1400" dirty="0" smtClean="0"/>
              <a:t>  impossibilitato </a:t>
            </a:r>
            <a:r>
              <a:rPr lang="it-IT" sz="1400" dirty="0"/>
              <a:t>ad avere un’autonoma capacità di deambulazione</a:t>
            </a:r>
            <a:r>
              <a:rPr lang="it-IT" sz="1400" dirty="0" smtClean="0"/>
              <a:t>.</a:t>
            </a:r>
          </a:p>
          <a:p>
            <a:pPr marL="0" indent="0" algn="just">
              <a:buNone/>
            </a:pPr>
            <a:endParaRPr lang="it-IT" sz="1400" dirty="0" smtClean="0"/>
          </a:p>
          <a:p>
            <a:pPr marL="0" indent="0" algn="just">
              <a:buNone/>
            </a:pPr>
            <a:r>
              <a:rPr lang="it-IT" sz="1400" dirty="0" smtClean="0"/>
              <a:t>La </a:t>
            </a:r>
            <a:r>
              <a:rPr lang="it-IT" sz="1400" dirty="0"/>
              <a:t>detrazione pari al 19 %</a:t>
            </a:r>
            <a:r>
              <a:rPr lang="it-IT" sz="1400" dirty="0" smtClean="0"/>
              <a:t> </a:t>
            </a:r>
            <a:r>
              <a:rPr lang="it-IT" sz="1400" dirty="0"/>
              <a:t>è determinata su un </a:t>
            </a:r>
            <a:r>
              <a:rPr lang="it-IT" sz="1400" b="1" dirty="0"/>
              <a:t>limite di spesa di euro 18.075,99 </a:t>
            </a:r>
            <a:r>
              <a:rPr lang="it-IT" sz="1400" dirty="0"/>
              <a:t>e, con riferimento all’acquisto di un solo veicolo in </a:t>
            </a:r>
            <a:r>
              <a:rPr lang="it-IT" sz="1400" b="1" dirty="0"/>
              <a:t>un periodo di 4 anni </a:t>
            </a:r>
            <a:r>
              <a:rPr lang="it-IT" sz="1400" dirty="0"/>
              <a:t>(decorrente dalla data di acquisto</a:t>
            </a:r>
            <a:r>
              <a:rPr lang="it-IT" sz="1400" dirty="0" smtClean="0"/>
              <a:t>) comprese le spese di riparazione (purché siano sostenute nei quattro periodi).</a:t>
            </a:r>
          </a:p>
          <a:p>
            <a:pPr marL="0" indent="0" algn="just">
              <a:buNone/>
            </a:pPr>
            <a:endParaRPr lang="it-IT" sz="1400" dirty="0"/>
          </a:p>
          <a:p>
            <a:pPr marL="0" indent="0" algn="just">
              <a:buNone/>
            </a:pPr>
            <a:r>
              <a:rPr lang="it-IT" sz="1400" b="1" dirty="0" smtClean="0"/>
              <a:t> </a:t>
            </a:r>
          </a:p>
          <a:p>
            <a:pPr marL="0" indent="0" algn="just">
              <a:buNone/>
            </a:pPr>
            <a:r>
              <a:rPr lang="it-IT" sz="1400" b="1" dirty="0"/>
              <a:t> </a:t>
            </a:r>
            <a:r>
              <a:rPr lang="it-IT" sz="1400" b="1" dirty="0" smtClean="0"/>
              <a:t>                 Detrazione</a:t>
            </a:r>
            <a:r>
              <a:rPr lang="it-IT" sz="1400" dirty="0" smtClean="0"/>
              <a:t> = E 3.434,44</a:t>
            </a:r>
            <a:r>
              <a:rPr lang="it-IT" sz="1400" b="1" dirty="0" smtClean="0"/>
              <a:t>+</a:t>
            </a:r>
            <a:r>
              <a:rPr lang="it-IT" sz="1400" dirty="0" smtClean="0"/>
              <a:t> spese di riparazione ( da riportare in dichiarazione dei redditi per 4 esercizi)</a:t>
            </a:r>
          </a:p>
          <a:p>
            <a:pPr marL="0" indent="0" algn="ctr">
              <a:buNone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>
                <a:solidFill>
                  <a:schemeClr val="bg1"/>
                </a:solidFill>
              </a:rPr>
              <a:t>……………………      ………..    </a:t>
            </a:r>
            <a:r>
              <a:rPr lang="it-IT" sz="1400" dirty="0" smtClean="0"/>
              <a:t>19% di 18.075,99</a:t>
            </a:r>
          </a:p>
          <a:p>
            <a:pPr marL="0" indent="0" algn="ctr">
              <a:buNone/>
            </a:pPr>
            <a:endParaRPr lang="it-IT" sz="1400" dirty="0"/>
          </a:p>
          <a:p>
            <a:pPr marL="0" indent="0" algn="ctr">
              <a:buNone/>
            </a:pPr>
            <a:endParaRPr lang="it-IT" sz="1400" dirty="0" smtClean="0"/>
          </a:p>
          <a:p>
            <a:pPr marL="0" indent="0" algn="ctr">
              <a:buNone/>
            </a:pPr>
            <a:endParaRPr lang="it-IT" sz="1400" dirty="0" smtClean="0"/>
          </a:p>
          <a:p>
            <a:pPr marL="0" indent="0" algn="just">
              <a:buNone/>
            </a:pPr>
            <a:endParaRPr lang="it-IT" sz="1400" dirty="0"/>
          </a:p>
        </p:txBody>
      </p:sp>
      <p:sp>
        <p:nvSpPr>
          <p:cNvPr id="4" name="Freccia a destra 3"/>
          <p:cNvSpPr/>
          <p:nvPr/>
        </p:nvSpPr>
        <p:spPr>
          <a:xfrm>
            <a:off x="3806914" y="2276872"/>
            <a:ext cx="648072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788" y="3564070"/>
            <a:ext cx="562396" cy="253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eccia in giù 4"/>
          <p:cNvSpPr/>
          <p:nvPr/>
        </p:nvSpPr>
        <p:spPr>
          <a:xfrm>
            <a:off x="2570283" y="5733152"/>
            <a:ext cx="2423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1 7"/>
          <p:cNvCxnSpPr/>
          <p:nvPr/>
        </p:nvCxnSpPr>
        <p:spPr>
          <a:xfrm>
            <a:off x="332119" y="5239760"/>
            <a:ext cx="3151" cy="1026158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319274" y="5229200"/>
            <a:ext cx="7997142" cy="105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42" y="5220654"/>
            <a:ext cx="30163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19" y="6247662"/>
            <a:ext cx="8004175" cy="3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 descr="C:\Users\m.antona\Desktop\downloa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511039"/>
            <a:ext cx="1656184" cy="101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379058"/>
            <a:ext cx="74453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4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Acquisto di veicoli senza obbligo di adattamento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400" b="1" dirty="0" smtClean="0"/>
              <a:t>Beneficiari della detrazione</a:t>
            </a:r>
            <a:r>
              <a:rPr lang="it-IT" sz="1400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it-IT" sz="1400" dirty="0"/>
              <a:t> gli invalidi con grave limitazione della capacità di deambulazione o affetti da </a:t>
            </a:r>
            <a:r>
              <a:rPr lang="it-IT" sz="1400" dirty="0" smtClean="0"/>
              <a:t>pluriamputazioni definita </a:t>
            </a:r>
            <a:r>
              <a:rPr lang="it-IT" sz="1400" i="1" dirty="0"/>
              <a:t>dall'articolo 3, comma 3, della legge 5 febbraio 1992, n. </a:t>
            </a:r>
            <a:r>
              <a:rPr lang="it-IT" sz="1400" i="1" dirty="0" smtClean="0"/>
              <a:t>104</a:t>
            </a:r>
            <a:r>
              <a:rPr lang="it-IT" sz="1400" dirty="0" smtClean="0"/>
              <a:t>;</a:t>
            </a:r>
          </a:p>
          <a:p>
            <a:pPr marL="0" indent="0">
              <a:buNone/>
            </a:pPr>
            <a:endParaRPr lang="it-IT" sz="1400" dirty="0" smtClean="0"/>
          </a:p>
          <a:p>
            <a:pPr>
              <a:buFont typeface="+mj-lt"/>
              <a:buAutoNum type="arabicPeriod"/>
            </a:pPr>
            <a:r>
              <a:rPr lang="it-IT" sz="1400" dirty="0"/>
              <a:t>i soggetti con handicap psichico o mentale di gravità tale da aver determinato il riconoscimento dell’indennità di accompagnamento</a:t>
            </a:r>
            <a:r>
              <a:rPr lang="it-IT" sz="1400" dirty="0" smtClean="0"/>
              <a:t>;</a:t>
            </a:r>
          </a:p>
          <a:p>
            <a:pPr marL="0" indent="0">
              <a:buNone/>
            </a:pPr>
            <a:endParaRPr lang="it-IT" sz="1400" dirty="0" smtClean="0"/>
          </a:p>
          <a:p>
            <a:pPr>
              <a:buFont typeface="+mj-lt"/>
              <a:buAutoNum type="arabicPeriod"/>
            </a:pPr>
            <a:r>
              <a:rPr lang="it-IT" sz="1400" dirty="0"/>
              <a:t>i non vedenti                 </a:t>
            </a:r>
            <a:r>
              <a:rPr lang="it-IT" sz="1400" dirty="0" smtClean="0"/>
              <a:t>“ </a:t>
            </a:r>
            <a:r>
              <a:rPr lang="it-IT" sz="1400" dirty="0"/>
              <a:t>si </a:t>
            </a:r>
            <a:r>
              <a:rPr lang="it-IT" sz="1400" dirty="0" smtClean="0"/>
              <a:t>considerano non vedenti le persone </a:t>
            </a:r>
            <a:r>
              <a:rPr lang="it-IT" sz="1400" dirty="0"/>
              <a:t>colpite da cecità assoluta, parziale, o che hanno un residuo </a:t>
            </a:r>
            <a:r>
              <a:rPr lang="it-IT" sz="1400" dirty="0" smtClean="0"/>
              <a:t>visivo non superiore </a:t>
            </a:r>
            <a:r>
              <a:rPr lang="it-IT" sz="1400" dirty="0"/>
              <a:t>a un decimo ad entrambi gli occhi con eventuale correzione “ </a:t>
            </a:r>
            <a:r>
              <a:rPr lang="it-IT" sz="1400" dirty="0" smtClean="0"/>
              <a:t>;</a:t>
            </a:r>
          </a:p>
          <a:p>
            <a:pPr>
              <a:buFont typeface="+mj-lt"/>
              <a:buAutoNum type="arabicPeriod"/>
            </a:pPr>
            <a:endParaRPr lang="it-IT" sz="1400" dirty="0" smtClean="0"/>
          </a:p>
          <a:p>
            <a:pPr>
              <a:buAutoNum type="arabicPeriod" startAt="4"/>
            </a:pPr>
            <a:r>
              <a:rPr lang="it-IT" sz="1400" dirty="0" smtClean="0"/>
              <a:t>i </a:t>
            </a:r>
            <a:r>
              <a:rPr lang="it-IT" sz="1400" dirty="0"/>
              <a:t>sordi </a:t>
            </a:r>
            <a:r>
              <a:rPr lang="it-IT" sz="1400" dirty="0" smtClean="0"/>
              <a:t>                 “ si </a:t>
            </a:r>
            <a:r>
              <a:rPr lang="it-IT" sz="1400" dirty="0"/>
              <a:t>considera sordo il minorato sensoriale dell’udito affetto da sordità congenita o </a:t>
            </a:r>
            <a:endParaRPr lang="it-IT" sz="1400" dirty="0" smtClean="0"/>
          </a:p>
          <a:p>
            <a:pPr marL="0" indent="0">
              <a:buNone/>
            </a:pPr>
            <a:r>
              <a:rPr lang="it-IT" sz="1400" dirty="0"/>
              <a:t> </a:t>
            </a:r>
            <a:r>
              <a:rPr lang="it-IT" sz="1400" dirty="0" smtClean="0"/>
              <a:t>                                        acquisita </a:t>
            </a:r>
            <a:r>
              <a:rPr lang="it-IT" sz="1400" dirty="0"/>
              <a:t>durante l’età evolutiva “ (Circolare 2.03.2016 n. 3/E</a:t>
            </a:r>
            <a:r>
              <a:rPr lang="it-IT" sz="1400" dirty="0" smtClean="0"/>
              <a:t>);</a:t>
            </a:r>
          </a:p>
          <a:p>
            <a:pPr marL="0" indent="0">
              <a:buNone/>
            </a:pPr>
            <a:r>
              <a:rPr lang="it-IT" sz="1400" dirty="0" smtClean="0"/>
              <a:t>5. </a:t>
            </a:r>
            <a:r>
              <a:rPr lang="it-IT" sz="1400" b="1" dirty="0" smtClean="0"/>
              <a:t>I familiari </a:t>
            </a:r>
            <a:r>
              <a:rPr lang="it-IT" sz="1400" dirty="0" smtClean="0"/>
              <a:t>che hanno effettivamente sostenuto la spesa purché il </a:t>
            </a:r>
            <a:r>
              <a:rPr lang="it-IT" sz="1400" b="1" dirty="0" smtClean="0"/>
              <a:t>disabile si fiscalmente a suo carico.</a:t>
            </a:r>
          </a:p>
          <a:p>
            <a:pPr marL="0" indent="0">
              <a:buNone/>
            </a:pPr>
            <a:endParaRPr lang="it-IT" sz="1400" b="1" dirty="0" smtClean="0"/>
          </a:p>
          <a:p>
            <a:pPr marL="0" indent="0">
              <a:buNone/>
            </a:pPr>
            <a:r>
              <a:rPr lang="it-IT" sz="1400" dirty="0" smtClean="0"/>
              <a:t>Anche in questo caso è necessario che </a:t>
            </a:r>
            <a:r>
              <a:rPr lang="it-IT" sz="1400" dirty="0" smtClean="0">
                <a:solidFill>
                  <a:srgbClr val="FF0000"/>
                </a:solidFill>
              </a:rPr>
              <a:t>la GRAVITA</a:t>
            </a:r>
            <a:r>
              <a:rPr lang="it-IT" sz="1400" dirty="0" smtClean="0"/>
              <a:t>’ della limitazione sia </a:t>
            </a:r>
            <a:r>
              <a:rPr lang="it-IT" sz="1400" dirty="0" smtClean="0">
                <a:solidFill>
                  <a:srgbClr val="FF0000"/>
                </a:solidFill>
              </a:rPr>
              <a:t>CERTIFICATA da un Verbale </a:t>
            </a:r>
            <a:r>
              <a:rPr lang="it-IT" sz="1400" dirty="0" smtClean="0"/>
              <a:t>della Commissione per l’accertamento dell’handicap.</a:t>
            </a:r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b="1" dirty="0" smtClean="0"/>
              <a:t>Detrazione = 19% di E 18.075,99 + spese di riparazione ( in 4 anni)</a:t>
            </a:r>
            <a:endParaRPr lang="it-IT" sz="1400" b="1" dirty="0"/>
          </a:p>
        </p:txBody>
      </p:sp>
      <p:sp>
        <p:nvSpPr>
          <p:cNvPr id="4" name="Freccia a destra 3"/>
          <p:cNvSpPr/>
          <p:nvPr/>
        </p:nvSpPr>
        <p:spPr>
          <a:xfrm>
            <a:off x="1451789" y="4149080"/>
            <a:ext cx="522528" cy="1571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162" y="3371833"/>
            <a:ext cx="554037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7445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75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Casi particolari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400" b="1" dirty="0" smtClean="0"/>
              <a:t>se uno stesso familiare ha a carico più disabili  </a:t>
            </a:r>
            <a:r>
              <a:rPr lang="it-IT" sz="1400" dirty="0" smtClean="0"/>
              <a:t>               può beneficiare, nel corso dei 4 anni, dei benefici                  fiscali previsti per l’acquisto di un veicolo per ogni disabile a suo carico;</a:t>
            </a:r>
          </a:p>
          <a:p>
            <a:endParaRPr lang="it-IT" sz="1400" dirty="0" smtClean="0"/>
          </a:p>
          <a:p>
            <a:r>
              <a:rPr lang="it-IT" sz="1400" b="1" dirty="0" smtClean="0"/>
              <a:t>Genitore disabile con a carico un figlio disabile</a:t>
            </a:r>
            <a:r>
              <a:rPr lang="it-IT" sz="1400" dirty="0" smtClean="0"/>
              <a:t>                 questo, può beneficiare delle detrazioni ANCHE per l’acquisto  dell’autovettura del figlio;</a:t>
            </a:r>
          </a:p>
          <a:p>
            <a:endParaRPr lang="it-IT" sz="1400" dirty="0" smtClean="0"/>
          </a:p>
          <a:p>
            <a:r>
              <a:rPr lang="it-IT" sz="1400" b="1" dirty="0" smtClean="0"/>
              <a:t>Genitore di figlio disabile ma entrambi a carico dell’altro genitore</a:t>
            </a:r>
            <a:r>
              <a:rPr lang="it-IT" sz="1400" dirty="0" smtClean="0"/>
              <a:t>                 NON ammessa la DETRAIBILITA’ della spesa.</a:t>
            </a:r>
          </a:p>
          <a:p>
            <a:pPr marL="0" indent="0">
              <a:buNone/>
            </a:pPr>
            <a:endParaRPr lang="it-IT" sz="1400" dirty="0"/>
          </a:p>
          <a:p>
            <a:endParaRPr lang="it-IT" sz="1400" dirty="0" smtClean="0"/>
          </a:p>
          <a:p>
            <a:r>
              <a:rPr lang="it-IT" sz="1400" b="1" dirty="0" smtClean="0"/>
              <a:t>Acquisto cane guida</a:t>
            </a:r>
            <a:r>
              <a:rPr lang="it-IT" sz="1400" dirty="0"/>
              <a:t> </a:t>
            </a:r>
            <a:r>
              <a:rPr lang="it-IT" sz="1400" dirty="0" smtClean="0"/>
              <a:t>               detrazioni di cui può beneficiarne la persone non vedente o il familiare che lo ha fiscalmente a carico. </a:t>
            </a:r>
          </a:p>
          <a:p>
            <a:endParaRPr lang="it-IT" sz="1400" dirty="0"/>
          </a:p>
          <a:p>
            <a:endParaRPr lang="it-IT" sz="1400" dirty="0" smtClean="0"/>
          </a:p>
          <a:p>
            <a:endParaRPr lang="it-IT" sz="1400" dirty="0"/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DETRAZIONE=  19% della spesa sostenuta + E 516,46 (per le spese di mantenimento del cane guida)</a:t>
            </a:r>
            <a:endParaRPr lang="it-IT" sz="1400" dirty="0"/>
          </a:p>
        </p:txBody>
      </p:sp>
      <p:sp>
        <p:nvSpPr>
          <p:cNvPr id="5" name="Freccia a destra 4"/>
          <p:cNvSpPr/>
          <p:nvPr/>
        </p:nvSpPr>
        <p:spPr>
          <a:xfrm>
            <a:off x="4355976" y="162880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080" y="2326180"/>
            <a:ext cx="53022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573" y="3068960"/>
            <a:ext cx="53022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77072"/>
            <a:ext cx="5302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362822"/>
            <a:ext cx="1591318" cy="1186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8"/>
            <a:ext cx="7445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08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Rateizzazione spese sanitarie (Rigo E6)</a:t>
            </a:r>
            <a:br>
              <a:rPr lang="it-IT" sz="2800" dirty="0"/>
            </a:br>
            <a:r>
              <a:rPr lang="it-IT" sz="2800" dirty="0"/>
              <a:t>Art. 15, comma 1, </a:t>
            </a:r>
            <a:r>
              <a:rPr lang="it-IT" sz="2800" dirty="0" err="1"/>
              <a:t>lett</a:t>
            </a:r>
            <a:r>
              <a:rPr lang="it-IT" sz="2800" dirty="0"/>
              <a:t>. c), del TUIR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Se le spese sanitarie - ad esclusione di quelle relative all’acquisto dei veicoli per disabili </a:t>
            </a:r>
            <a:r>
              <a:rPr lang="it-IT" sz="1400" dirty="0" smtClean="0"/>
              <a:t> </a:t>
            </a:r>
            <a:r>
              <a:rPr lang="it-IT" sz="1400" u="sng" dirty="0"/>
              <a:t>superano</a:t>
            </a:r>
            <a:r>
              <a:rPr lang="it-IT" sz="1400" dirty="0"/>
              <a:t> complessivamente </a:t>
            </a:r>
            <a:r>
              <a:rPr lang="it-IT" sz="1400" u="sng" dirty="0"/>
              <a:t>euro </a:t>
            </a:r>
            <a:r>
              <a:rPr lang="it-IT" sz="1400" b="1" u="sng" dirty="0"/>
              <a:t>15.493,71 </a:t>
            </a:r>
            <a:r>
              <a:rPr lang="it-IT" sz="1400" b="1" dirty="0"/>
              <a:t>(</a:t>
            </a:r>
            <a:r>
              <a:rPr lang="it-IT" sz="1400" dirty="0"/>
              <a:t>al lordo della franchigia di euro 129,11) la detrazione può essere </a:t>
            </a:r>
            <a:r>
              <a:rPr lang="it-IT" sz="1400" u="sng" dirty="0"/>
              <a:t>ripartita in quattro quote annuali costanti </a:t>
            </a:r>
            <a:r>
              <a:rPr lang="it-IT" sz="1400" dirty="0"/>
              <a:t>e di pari importo (Circolare 3.01.2001, n. 1, risposta 1.1.1, lettera g</a:t>
            </a:r>
            <a:r>
              <a:rPr lang="it-IT" sz="1400" dirty="0" smtClean="0"/>
              <a:t>).</a:t>
            </a:r>
          </a:p>
          <a:p>
            <a:endParaRPr lang="it-IT" sz="1400" dirty="0"/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In sede di dichiarazione dei redditi il contribuente può scegliere:</a:t>
            </a:r>
          </a:p>
          <a:p>
            <a:pPr marL="0" indent="0">
              <a:buNone/>
            </a:pPr>
            <a:r>
              <a:rPr lang="it-IT" sz="1400" dirty="0" smtClean="0"/>
              <a:t>         - di rateizzare  la spesa in quote costanti per 4 anni;</a:t>
            </a:r>
          </a:p>
          <a:p>
            <a:pPr marL="0" indent="0">
              <a:buNone/>
            </a:pPr>
            <a:r>
              <a:rPr lang="it-IT" sz="1400" dirty="0"/>
              <a:t> </a:t>
            </a:r>
            <a:r>
              <a:rPr lang="it-IT" sz="1400" dirty="0" smtClean="0"/>
              <a:t>        - usufruire della detrazione in un’unica soluzione. </a:t>
            </a:r>
          </a:p>
          <a:p>
            <a:pPr marL="0" indent="0">
              <a:buNone/>
            </a:pPr>
            <a:endParaRPr lang="it-IT" sz="1400" dirty="0" smtClean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09320"/>
            <a:ext cx="7445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7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Somme restituite al soggetto </a:t>
            </a:r>
            <a:r>
              <a:rPr lang="it-IT" sz="2800" dirty="0" smtClean="0"/>
              <a:t>erogatore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400" dirty="0"/>
              <a:t>Art. 10, comma 1, </a:t>
            </a:r>
            <a:r>
              <a:rPr lang="it-IT" sz="2400" dirty="0" err="1"/>
              <a:t>lett</a:t>
            </a:r>
            <a:r>
              <a:rPr lang="it-IT" sz="2400" dirty="0"/>
              <a:t>. d-bis), del TUIR - Art. 1, comma 174, della legge 27 dicembre 2013 n.147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400" dirty="0" smtClean="0"/>
              <a:t>A partire dall’anno d’imposta in corso al 31/12/2013, se un percettore di reddito da lavoro autonomo o dipendente si trova a </a:t>
            </a:r>
            <a:r>
              <a:rPr lang="it-IT" sz="1400" dirty="0"/>
              <a:t>dover </a:t>
            </a:r>
            <a:r>
              <a:rPr lang="it-IT" sz="1400" dirty="0" smtClean="0"/>
              <a:t>restituire al </a:t>
            </a:r>
            <a:r>
              <a:rPr lang="it-IT" sz="1400" dirty="0"/>
              <a:t>soggetto erogatore </a:t>
            </a:r>
            <a:r>
              <a:rPr lang="it-IT" sz="1400" dirty="0" smtClean="0"/>
              <a:t>delle somme che non gli erano dovute, ma che sono state assoggettate a tassazione, può:</a:t>
            </a:r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1) può portare in </a:t>
            </a:r>
            <a:r>
              <a:rPr lang="it-IT" sz="1400" u="sng" dirty="0" smtClean="0"/>
              <a:t>deduzione</a:t>
            </a:r>
            <a:r>
              <a:rPr lang="it-IT" sz="1400" dirty="0" smtClean="0"/>
              <a:t> del reddito complessivo le </a:t>
            </a:r>
            <a:r>
              <a:rPr lang="it-IT" sz="1400" u="sng" dirty="0" smtClean="0"/>
              <a:t>somme restituite</a:t>
            </a:r>
            <a:r>
              <a:rPr lang="it-IT" sz="1400" dirty="0" smtClean="0"/>
              <a:t>, nel periodo d’imposta in cui tale restituzione  è avvenuta;</a:t>
            </a:r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2) </a:t>
            </a:r>
            <a:r>
              <a:rPr lang="it-IT" sz="1400" u="sng" dirty="0" smtClean="0"/>
              <a:t>richiedere il rimborso dell’imposta </a:t>
            </a:r>
            <a:r>
              <a:rPr lang="it-IT" sz="1400" dirty="0" smtClean="0"/>
              <a:t>corrispondente all’importo non dedotto</a:t>
            </a:r>
            <a:r>
              <a:rPr lang="it-IT" sz="1400" dirty="0"/>
              <a:t>, seguendo le modalità previste dal decreto del Ministero dell’economia e delle finanze del 5 aprile 2016.</a:t>
            </a:r>
          </a:p>
        </p:txBody>
      </p:sp>
      <p:pic>
        <p:nvPicPr>
          <p:cNvPr id="5122" name="Picture 2" descr="C:\Users\m.antona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93096"/>
            <a:ext cx="2714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309320"/>
            <a:ext cx="7445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58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QUOTE DEDUCIBILI DI INVESTIMENTO IN START-UP</a:t>
            </a:r>
            <a:br>
              <a:rPr lang="it-IT" sz="2800" dirty="0" smtClean="0"/>
            </a:br>
            <a:r>
              <a:rPr lang="it-IT" sz="2800" dirty="0" smtClean="0"/>
              <a:t>Decreto 25 febbraio 2016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616624"/>
          </a:xfrm>
        </p:spPr>
        <p:txBody>
          <a:bodyPr>
            <a:normAutofit/>
          </a:bodyPr>
          <a:lstStyle/>
          <a:p>
            <a:r>
              <a:rPr lang="it-IT" sz="1400" dirty="0"/>
              <a:t>La nuova legge di bilancio, dai commi 66 a 68, prevede l’estensione e il rafforzamento </a:t>
            </a:r>
            <a:r>
              <a:rPr lang="it-IT" sz="1400" dirty="0" smtClean="0"/>
              <a:t>delle agevolazioni IRPEF per coloro che investono in start-up.</a:t>
            </a:r>
          </a:p>
          <a:p>
            <a:r>
              <a:rPr lang="it-IT" sz="1400" dirty="0" smtClean="0"/>
              <a:t>In particolare,  </a:t>
            </a:r>
            <a:r>
              <a:rPr lang="it-IT" sz="1400" dirty="0"/>
              <a:t>viene innalzata </a:t>
            </a:r>
            <a:r>
              <a:rPr lang="it-IT" sz="1400" b="1" dirty="0"/>
              <a:t>al 30% e fino a 3 anni </a:t>
            </a:r>
            <a:r>
              <a:rPr lang="it-IT" sz="1400" b="1" dirty="0" smtClean="0"/>
              <a:t> </a:t>
            </a:r>
            <a:r>
              <a:rPr lang="it-IT" sz="1400" dirty="0"/>
              <a:t>la quota detraibile annualmente dall’Irpef in capo ad uno stesso soggetto </a:t>
            </a:r>
            <a:r>
              <a:rPr lang="it-IT" sz="1400" dirty="0" smtClean="0"/>
              <a:t>.</a:t>
            </a:r>
          </a:p>
          <a:p>
            <a:r>
              <a:rPr lang="it-IT" sz="1400" dirty="0" smtClean="0"/>
              <a:t>In pratica, </a:t>
            </a:r>
            <a:r>
              <a:rPr lang="it-IT" sz="1400" dirty="0"/>
              <a:t>il nuovo socio persona fisica o impresa che entra nel capitale di una startup, potrà “scontare” dalle proprie tasse un terzo della somma versata nell’aumento di capitale. Ovviamente, per i redditi 2017, quindi non nella prossima dichiarazione dei redditi ma in quella del 2018</a:t>
            </a:r>
            <a:r>
              <a:rPr lang="it-IT" sz="1400" dirty="0" smtClean="0"/>
              <a:t>.</a:t>
            </a:r>
          </a:p>
          <a:p>
            <a:r>
              <a:rPr lang="it-IT" sz="1400" dirty="0"/>
              <a:t>Come ottenere le agevolazioni fiscali il socio/investitore dovrà chiedere alla startup copia di una serie di </a:t>
            </a:r>
            <a:r>
              <a:rPr lang="it-IT" sz="1400" b="1" dirty="0"/>
              <a:t>documenti</a:t>
            </a:r>
            <a:r>
              <a:rPr lang="it-IT" sz="1400" dirty="0"/>
              <a:t> e certificazioni che questi dovrà produrre in sede di redazione del modello Unico, trai </a:t>
            </a:r>
            <a:r>
              <a:rPr lang="it-IT" sz="1400" dirty="0" smtClean="0"/>
              <a:t>quali:</a:t>
            </a:r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 -     Certificazione </a:t>
            </a:r>
            <a:r>
              <a:rPr lang="it-IT" sz="1400" dirty="0"/>
              <a:t>che attesti il rispetto dei limiti massimi per i </a:t>
            </a:r>
            <a:r>
              <a:rPr lang="it-IT" sz="1400" dirty="0" smtClean="0"/>
              <a:t>conferimenti relativamente </a:t>
            </a:r>
            <a:r>
              <a:rPr lang="it-IT" sz="1400" dirty="0"/>
              <a:t>al periodo </a:t>
            </a:r>
            <a:r>
              <a:rPr lang="it-IT" sz="1400" dirty="0" smtClean="0"/>
              <a:t>di</a:t>
            </a:r>
          </a:p>
          <a:p>
            <a:pPr marL="0" indent="0">
              <a:buNone/>
            </a:pPr>
            <a:r>
              <a:rPr lang="it-IT" sz="1400" dirty="0"/>
              <a:t> </a:t>
            </a:r>
            <a:r>
              <a:rPr lang="it-IT" sz="1400" dirty="0" smtClean="0"/>
              <a:t>     </a:t>
            </a:r>
            <a:r>
              <a:rPr lang="it-IT" sz="1400" dirty="0"/>
              <a:t>imposta in cui è stato fatto l’investimento</a:t>
            </a:r>
            <a:r>
              <a:rPr lang="it-IT" sz="1400" dirty="0" smtClean="0"/>
              <a:t>;</a:t>
            </a:r>
          </a:p>
          <a:p>
            <a:pPr marL="0" indent="0">
              <a:buNone/>
            </a:pPr>
            <a:r>
              <a:rPr lang="it-IT" sz="1400" dirty="0" smtClean="0"/>
              <a:t>-      Piano </a:t>
            </a:r>
            <a:r>
              <a:rPr lang="it-IT" sz="1400" dirty="0"/>
              <a:t>di investimento della startup, contenente le informazioni dettagliate sull’oggetto della propria </a:t>
            </a:r>
            <a:r>
              <a:rPr lang="it-IT" sz="1400" dirty="0" smtClean="0"/>
              <a:t>   </a:t>
            </a:r>
            <a:r>
              <a:rPr lang="it-IT" sz="1400" dirty="0" smtClean="0">
                <a:solidFill>
                  <a:schemeClr val="bg1"/>
                </a:solidFill>
              </a:rPr>
              <a:t>…….</a:t>
            </a:r>
            <a:r>
              <a:rPr lang="it-IT" sz="1400" dirty="0" smtClean="0"/>
              <a:t>attività</a:t>
            </a:r>
            <a:r>
              <a:rPr lang="it-IT" sz="1400" dirty="0"/>
              <a:t>, sui </a:t>
            </a:r>
            <a:r>
              <a:rPr lang="it-IT" sz="1400" dirty="0" smtClean="0"/>
              <a:t>prodotti </a:t>
            </a:r>
            <a:r>
              <a:rPr lang="it-IT" sz="1400" dirty="0"/>
              <a:t>e sull’andamento (attuale o previsto) delle vendite e dei profitti.</a:t>
            </a:r>
          </a:p>
          <a:p>
            <a:endParaRPr lang="it-IT" sz="1400" b="1" dirty="0"/>
          </a:p>
          <a:p>
            <a:pPr marL="0" indent="0">
              <a:buNone/>
            </a:pPr>
            <a:endParaRPr lang="it-IT" sz="1400" b="1" dirty="0" smtClean="0"/>
          </a:p>
          <a:p>
            <a:pPr marL="0" indent="0">
              <a:buNone/>
            </a:pPr>
            <a:endParaRPr lang="it-IT" sz="1400" b="1" dirty="0"/>
          </a:p>
          <a:p>
            <a:pPr marL="0" indent="0">
              <a:buNone/>
            </a:pPr>
            <a:endParaRPr lang="it-IT" sz="1400" dirty="0"/>
          </a:p>
        </p:txBody>
      </p:sp>
      <p:pic>
        <p:nvPicPr>
          <p:cNvPr id="6146" name="Picture 2" descr="C:\Users\m.antona\Desktop\investimenti-1612291321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985126"/>
            <a:ext cx="1701378" cy="127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m.antona\Desktop\start-u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53136"/>
            <a:ext cx="2952328" cy="194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411191"/>
            <a:ext cx="7445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0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GRAZIE PER L’ATTENZIONE!!!!</a:t>
            </a:r>
            <a:endParaRPr lang="it-IT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358" y="5661248"/>
            <a:ext cx="176200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18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249440"/>
              </p:ext>
            </p:extLst>
          </p:nvPr>
        </p:nvGraphicFramePr>
        <p:xfrm>
          <a:off x="4229135" y="116632"/>
          <a:ext cx="4789221" cy="4765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221"/>
              </a:tblGrid>
              <a:tr h="19371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TIPOLOGIA ONERE DETRAIBILE</a:t>
                      </a:r>
                    </a:p>
                  </a:txBody>
                  <a:tcPr/>
                </a:tc>
              </a:tr>
              <a:tr h="4430323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="1" dirty="0" smtClean="0"/>
                        <a:t>Spese sanitarie;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="1" dirty="0" smtClean="0"/>
                        <a:t>Spese</a:t>
                      </a:r>
                      <a:r>
                        <a:rPr lang="it-IT" sz="1400" b="1" baseline="0" dirty="0" smtClean="0"/>
                        <a:t> sanitarie per patologie esenti;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="1" baseline="0" dirty="0" smtClean="0"/>
                        <a:t>Acquisto e riparazione veicoli per disabili, cane guida per non vedenti;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Interessi passivi*;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Spese istruzione;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Spese funebri;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Spese per addetti alla assistenza personale;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Spese per attività sportive per ragazzi;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Spese per canoni di locazione studenti universitari fuori sede;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Erogazioni liberali a favore di istituti scolastici*;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Contributi per riscatto della laurea;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Spese per il pagamento di rette per la frequenze di asili nido;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Assicurazioni;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Erogazioni liberali alle </a:t>
                      </a:r>
                      <a:r>
                        <a:rPr lang="it-IT" sz="1400" baseline="0" dirty="0" err="1" smtClean="0"/>
                        <a:t>Onlus</a:t>
                      </a:r>
                      <a:r>
                        <a:rPr lang="it-IT" sz="1400" baseline="0" dirty="0" smtClean="0"/>
                        <a:t> e ai Partiti politici*;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400" baseline="0" dirty="0" smtClean="0"/>
                        <a:t>Spese per canoni di leasing*</a:t>
                      </a:r>
                      <a:r>
                        <a:rPr lang="it-IT" baseline="0" dirty="0" smtClean="0"/>
                        <a:t>.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27551" y="515719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just"/>
            <a:r>
              <a:rPr lang="it-IT" dirty="0" smtClean="0"/>
              <a:t>N.B. I contribuenti possono beneficiare della suddetta detrazione fiscale sia </a:t>
            </a:r>
            <a:r>
              <a:rPr lang="it-IT" u="sng" dirty="0" smtClean="0"/>
              <a:t>nell’interesse proprio </a:t>
            </a:r>
            <a:r>
              <a:rPr lang="it-IT" dirty="0" smtClean="0"/>
              <a:t>sia </a:t>
            </a:r>
            <a:r>
              <a:rPr lang="it-IT" u="sng" dirty="0" smtClean="0"/>
              <a:t>nell’interesse del familiare fiscalmente a carico </a:t>
            </a:r>
            <a:r>
              <a:rPr lang="it-IT" dirty="0" smtClean="0"/>
              <a:t>(con alcune limitazioni).</a:t>
            </a:r>
            <a:endParaRPr lang="it-IT" dirty="0"/>
          </a:p>
        </p:txBody>
      </p:sp>
      <p:pic>
        <p:nvPicPr>
          <p:cNvPr id="2050" name="Picture 2" descr="C:\Users\m.antona\Desktop\FORMU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3384375" cy="2823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reccia a destra 1"/>
          <p:cNvSpPr/>
          <p:nvPr/>
        </p:nvSpPr>
        <p:spPr>
          <a:xfrm>
            <a:off x="2627784" y="2462237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3" descr="C:\Users\m.antona\Desktop\dls-retin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743744" cy="35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51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i="1" dirty="0" smtClean="0"/>
              <a:t>ASPETTI GENERALI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just"/>
            <a:r>
              <a:rPr lang="it-IT" sz="1400" dirty="0"/>
              <a:t>Gli oneri e le spese per i quali è riconosciuta una detrazione dall’imposta lorda sono elencati negli </a:t>
            </a:r>
            <a:r>
              <a:rPr lang="it-IT" sz="1400" u="sng" dirty="0"/>
              <a:t>artt. 15, 16 e 16</a:t>
            </a:r>
            <a:r>
              <a:rPr lang="it-IT" sz="1400" i="1" u="sng" dirty="0"/>
              <a:t>-bis </a:t>
            </a:r>
            <a:r>
              <a:rPr lang="it-IT" sz="1400" u="sng" dirty="0"/>
              <a:t>del DPR n. 917 del 1986</a:t>
            </a:r>
            <a:r>
              <a:rPr lang="it-IT" sz="1400" dirty="0"/>
              <a:t> – Testo unico delle imposte sui redditi (TUIR) – o in altre disposizioni di legge. </a:t>
            </a:r>
            <a:endParaRPr lang="it-IT" sz="1400" dirty="0" smtClean="0"/>
          </a:p>
          <a:p>
            <a:pPr algn="just"/>
            <a:r>
              <a:rPr lang="it-IT" sz="1400" dirty="0" smtClean="0"/>
              <a:t>I </a:t>
            </a:r>
            <a:r>
              <a:rPr lang="it-IT" sz="1400" b="1" dirty="0" smtClean="0"/>
              <a:t>principi generali </a:t>
            </a:r>
            <a:r>
              <a:rPr lang="it-IT" sz="1400" dirty="0" smtClean="0"/>
              <a:t>ai quali si ispirano sono:</a:t>
            </a:r>
            <a:endParaRPr lang="it-IT" sz="1400" dirty="0"/>
          </a:p>
          <a:p>
            <a:pPr algn="just">
              <a:buFont typeface="+mj-lt"/>
              <a:buAutoNum type="arabicPeriod"/>
            </a:pPr>
            <a:r>
              <a:rPr lang="it-IT" sz="1400" dirty="0"/>
              <a:t>L</a:t>
            </a:r>
            <a:r>
              <a:rPr lang="it-IT" sz="1400" dirty="0" smtClean="0"/>
              <a:t>a </a:t>
            </a:r>
            <a:r>
              <a:rPr lang="it-IT" sz="1400" dirty="0"/>
              <a:t>detrazione spetta solo per gli oneri e le spese indicati nel TUIR o in altre disposizioni di legge</a:t>
            </a:r>
            <a:r>
              <a:rPr lang="it-IT" sz="1400" dirty="0" smtClean="0"/>
              <a:t>;</a:t>
            </a:r>
          </a:p>
          <a:p>
            <a:pPr algn="just">
              <a:buFont typeface="+mj-lt"/>
              <a:buAutoNum type="arabicPeriod"/>
            </a:pPr>
            <a:r>
              <a:rPr lang="it-IT" sz="1400" dirty="0" smtClean="0"/>
              <a:t> Gli </a:t>
            </a:r>
            <a:r>
              <a:rPr lang="it-IT" sz="1400" dirty="0"/>
              <a:t>oneri e le spese devono essere indicati, in linea di massima, nella dichiarazione dei redditi relativa all’anno in cui sono stati sostenuti (</a:t>
            </a:r>
            <a:r>
              <a:rPr lang="it-IT" sz="1400" b="1" dirty="0"/>
              <a:t>principio di cassa) </a:t>
            </a:r>
            <a:r>
              <a:rPr lang="it-IT" sz="1400" dirty="0"/>
              <a:t>e idoneamente documentati, anche se la spesa è sostenuta in un periodo d’imposta diverso da quello in cui la prestazione è </a:t>
            </a:r>
            <a:r>
              <a:rPr lang="it-IT" sz="1400" dirty="0" smtClean="0"/>
              <a:t>resa;</a:t>
            </a:r>
          </a:p>
          <a:p>
            <a:pPr algn="just">
              <a:buFont typeface="+mj-lt"/>
              <a:buAutoNum type="arabicPeriod"/>
            </a:pPr>
            <a:r>
              <a:rPr lang="it-IT" sz="1400" dirty="0" smtClean="0"/>
              <a:t>La detrazione </a:t>
            </a:r>
            <a:r>
              <a:rPr lang="it-IT" sz="1400" dirty="0"/>
              <a:t>spetta solo se gli oneri e le spese restano effettivamente a carico di chi li ha </a:t>
            </a:r>
            <a:r>
              <a:rPr lang="it-IT" sz="1400" dirty="0" smtClean="0"/>
              <a:t>sostenuti;</a:t>
            </a:r>
          </a:p>
          <a:p>
            <a:pPr algn="just">
              <a:buFont typeface="+mj-lt"/>
              <a:buAutoNum type="arabicPeriod"/>
            </a:pPr>
            <a:r>
              <a:rPr lang="it-IT" sz="1400" dirty="0" smtClean="0"/>
              <a:t>Le </a:t>
            </a:r>
            <a:r>
              <a:rPr lang="it-IT" sz="1400" dirty="0"/>
              <a:t>detrazioni possono essere fruite solo </a:t>
            </a:r>
            <a:r>
              <a:rPr lang="it-IT" sz="1400" u="sng" dirty="0"/>
              <a:t>nel </a:t>
            </a:r>
            <a:r>
              <a:rPr lang="it-IT" sz="1400" u="sng" dirty="0">
                <a:solidFill>
                  <a:srgbClr val="FF0000"/>
                </a:solidFill>
              </a:rPr>
              <a:t>limite dell’imposta lorda</a:t>
            </a:r>
            <a:r>
              <a:rPr lang="it-IT" sz="1400" dirty="0"/>
              <a:t>, al netto delle detrazioni per familiari a carico e da lavoro. L’eventuale eccedenza viene quindi persa dal contribuente, non potendo essere chiesta a rimborso né portata in detrazione nel periodo d’imposta </a:t>
            </a:r>
            <a:r>
              <a:rPr lang="it-IT" sz="1400" dirty="0" smtClean="0"/>
              <a:t>successivo;</a:t>
            </a:r>
          </a:p>
          <a:p>
            <a:pPr algn="just">
              <a:buFont typeface="+mj-lt"/>
              <a:buAutoNum type="arabicPeriod"/>
            </a:pPr>
            <a:r>
              <a:rPr lang="it-IT" sz="1400" dirty="0" smtClean="0"/>
              <a:t>Inoltre, </a:t>
            </a:r>
            <a:r>
              <a:rPr lang="it-IT" sz="1400" i="1" dirty="0" smtClean="0"/>
              <a:t>Il </a:t>
            </a:r>
            <a:r>
              <a:rPr lang="it-IT" sz="1400" i="1" dirty="0"/>
              <a:t>comma 2 dell’art. 15 del TUIR stabilisce</a:t>
            </a:r>
            <a:r>
              <a:rPr lang="it-IT" sz="1400" dirty="0"/>
              <a:t>, inoltre, che per gli oneri indicati alle </a:t>
            </a:r>
            <a:r>
              <a:rPr lang="it-IT" sz="1400" dirty="0" err="1"/>
              <a:t>lett</a:t>
            </a:r>
            <a:r>
              <a:rPr lang="it-IT" sz="1400" dirty="0"/>
              <a:t>. </a:t>
            </a:r>
            <a:r>
              <a:rPr lang="it-IT" sz="1400" i="1" dirty="0"/>
              <a:t>c</a:t>
            </a:r>
            <a:r>
              <a:rPr lang="it-IT" sz="1400" dirty="0"/>
              <a:t>) (</a:t>
            </a:r>
            <a:r>
              <a:rPr lang="it-IT" sz="1400" u="sng" dirty="0"/>
              <a:t>spese sanitarie</a:t>
            </a:r>
            <a:r>
              <a:rPr lang="it-IT" sz="1400" dirty="0"/>
              <a:t>), </a:t>
            </a:r>
            <a:r>
              <a:rPr lang="it-IT" sz="1400" i="1" dirty="0"/>
              <a:t>e</a:t>
            </a:r>
            <a:r>
              <a:rPr lang="it-IT" sz="1400" dirty="0"/>
              <a:t>) ed </a:t>
            </a:r>
            <a:r>
              <a:rPr lang="it-IT" sz="1400" i="1" dirty="0"/>
              <a:t>e-bis</a:t>
            </a:r>
            <a:r>
              <a:rPr lang="it-IT" sz="1400" dirty="0"/>
              <a:t>) (</a:t>
            </a:r>
            <a:r>
              <a:rPr lang="it-IT" sz="1400" u="sng" dirty="0"/>
              <a:t>spese di istruzione</a:t>
            </a:r>
            <a:r>
              <a:rPr lang="it-IT" sz="1400" dirty="0"/>
              <a:t>), </a:t>
            </a:r>
            <a:r>
              <a:rPr lang="it-IT" sz="1400" i="1" dirty="0"/>
              <a:t>f</a:t>
            </a:r>
            <a:r>
              <a:rPr lang="it-IT" sz="1400" dirty="0"/>
              <a:t>) (</a:t>
            </a:r>
            <a:r>
              <a:rPr lang="it-IT" sz="1400" u="sng" dirty="0"/>
              <a:t>premi di assicurazione</a:t>
            </a:r>
            <a:r>
              <a:rPr lang="it-IT" sz="1400" dirty="0"/>
              <a:t>), </a:t>
            </a:r>
            <a:r>
              <a:rPr lang="it-IT" sz="1400" i="1" dirty="0"/>
              <a:t>i-</a:t>
            </a:r>
            <a:r>
              <a:rPr lang="it-IT" sz="1400" i="1" dirty="0" err="1"/>
              <a:t>quinquies</a:t>
            </a:r>
            <a:r>
              <a:rPr lang="it-IT" sz="1400" dirty="0"/>
              <a:t>) (</a:t>
            </a:r>
            <a:r>
              <a:rPr lang="it-IT" sz="1400" u="sng" dirty="0"/>
              <a:t>spese per iscrizione e abbonamento a strutture sportive</a:t>
            </a:r>
            <a:r>
              <a:rPr lang="it-IT" sz="1400" dirty="0"/>
              <a:t>) e </a:t>
            </a:r>
            <a:r>
              <a:rPr lang="it-IT" sz="1400" i="1" dirty="0"/>
              <a:t>i-</a:t>
            </a:r>
            <a:r>
              <a:rPr lang="it-IT" sz="1400" i="1" dirty="0" err="1"/>
              <a:t>sexies</a:t>
            </a:r>
            <a:r>
              <a:rPr lang="it-IT" sz="1400" dirty="0"/>
              <a:t>) (</a:t>
            </a:r>
            <a:r>
              <a:rPr lang="it-IT" sz="1400" u="sng" dirty="0"/>
              <a:t>canoni di locazione per studenti universitari</a:t>
            </a:r>
            <a:r>
              <a:rPr lang="it-IT" sz="1400" dirty="0"/>
              <a:t>) la detrazione spetta anche se sono sostenuti </a:t>
            </a:r>
            <a:r>
              <a:rPr lang="it-IT" sz="1400" b="1" dirty="0"/>
              <a:t>nell’interesse dei familiari fiscalmente a carico. </a:t>
            </a:r>
          </a:p>
          <a:p>
            <a:pPr algn="just">
              <a:buFont typeface="+mj-lt"/>
              <a:buAutoNum type="arabicPeriod"/>
            </a:pPr>
            <a:r>
              <a:rPr lang="it-IT" sz="1400" dirty="0" smtClean="0"/>
              <a:t>Infine, </a:t>
            </a:r>
            <a:r>
              <a:rPr lang="it-IT" sz="1400" dirty="0"/>
              <a:t>Per talune </a:t>
            </a:r>
            <a:r>
              <a:rPr lang="it-IT" sz="1400" dirty="0" smtClean="0"/>
              <a:t>spese, </a:t>
            </a:r>
            <a:r>
              <a:rPr lang="it-IT" sz="1400" i="1" dirty="0"/>
              <a:t>ai sensi dell’art. 5, comma 1, lettera a), del DLGS n. 124 del </a:t>
            </a:r>
            <a:r>
              <a:rPr lang="it-IT" sz="1400" i="1" dirty="0" smtClean="0"/>
              <a:t>1998, </a:t>
            </a:r>
            <a:r>
              <a:rPr lang="it-IT" sz="1400" dirty="0"/>
              <a:t>la detrazione spetta </a:t>
            </a:r>
            <a:r>
              <a:rPr lang="it-IT" sz="1400" b="1" dirty="0"/>
              <a:t>anche se </a:t>
            </a:r>
            <a:r>
              <a:rPr lang="it-IT" sz="1400" dirty="0"/>
              <a:t>le spese stesse sono state sostenute </a:t>
            </a:r>
            <a:r>
              <a:rPr lang="it-IT" sz="1400" b="1" dirty="0"/>
              <a:t>nell’interesse di familiari fiscalmente non a carico. </a:t>
            </a:r>
            <a:r>
              <a:rPr lang="it-IT" sz="1400" dirty="0"/>
              <a:t>Si tratta, ad esempio, delle spese sanitarie sostenute nell’interesse dei predetti familiari affetti da patologie che danno diritto all’esenzione dalla partecipazione al costo per le correlate prestazioni sanitarie incluse nei livelli essenziali di </a:t>
            </a:r>
            <a:r>
              <a:rPr lang="it-IT" sz="1400" dirty="0" smtClean="0"/>
              <a:t>assistenza.</a:t>
            </a:r>
            <a:endParaRPr lang="it-IT" sz="1400" i="1" dirty="0" smtClean="0"/>
          </a:p>
          <a:p>
            <a:pPr marL="0" indent="0" algn="just">
              <a:buNone/>
            </a:pPr>
            <a:endParaRPr lang="it-IT" sz="1400" dirty="0" smtClean="0"/>
          </a:p>
          <a:p>
            <a:pPr marL="0" indent="0" algn="just">
              <a:buNone/>
            </a:pPr>
            <a:endParaRPr lang="it-IT" sz="14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381328"/>
            <a:ext cx="74453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2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78098"/>
          </a:xfrm>
        </p:spPr>
        <p:txBody>
          <a:bodyPr>
            <a:normAutofit fontScale="90000"/>
          </a:bodyPr>
          <a:lstStyle/>
          <a:p>
            <a:r>
              <a:rPr lang="it-IT" sz="2400" b="1" i="1" u="sng" dirty="0" smtClean="0"/>
              <a:t/>
            </a:r>
            <a:br>
              <a:rPr lang="it-IT" sz="2400" b="1" i="1" u="sng" dirty="0" smtClean="0"/>
            </a:br>
            <a:r>
              <a:rPr lang="it-IT" dirty="0" smtClean="0"/>
              <a:t>SPESE SANITARIE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70447"/>
            <a:ext cx="8291264" cy="4855716"/>
          </a:xfrm>
        </p:spPr>
        <p:txBody>
          <a:bodyPr>
            <a:normAutofit/>
          </a:bodyPr>
          <a:lstStyle/>
          <a:p>
            <a:pPr algn="just"/>
            <a:r>
              <a:rPr lang="it-IT" sz="1600" dirty="0"/>
              <a:t>Ai sensi dell’art. 15, comma 1, </a:t>
            </a:r>
            <a:r>
              <a:rPr lang="it-IT" sz="1600" dirty="0" err="1"/>
              <a:t>lett</a:t>
            </a:r>
            <a:r>
              <a:rPr lang="it-IT" sz="1600" dirty="0"/>
              <a:t>. c), del TUIR, è possibile detrarre dall’imposta lorda un importo pari al </a:t>
            </a:r>
            <a:r>
              <a:rPr lang="it-IT" sz="1600" b="1" u="sng" dirty="0"/>
              <a:t>19 per cento </a:t>
            </a:r>
            <a:r>
              <a:rPr lang="it-IT" sz="1600" dirty="0"/>
              <a:t>delle spese sanitarie </a:t>
            </a:r>
            <a:r>
              <a:rPr lang="it-IT" sz="1600" b="1" i="1" u="sng" dirty="0"/>
              <a:t>per la parte che eccede euro </a:t>
            </a:r>
            <a:r>
              <a:rPr lang="it-IT" sz="1600" b="1" i="1" u="sng" dirty="0" smtClean="0"/>
              <a:t>129,11</a:t>
            </a:r>
            <a:r>
              <a:rPr lang="it-IT" sz="1600" b="1" i="1" u="sng" dirty="0"/>
              <a:t> </a:t>
            </a:r>
            <a:r>
              <a:rPr lang="it-IT" sz="1600" dirty="0" smtClean="0"/>
              <a:t>.</a:t>
            </a:r>
          </a:p>
          <a:p>
            <a:pPr algn="just"/>
            <a:endParaRPr lang="it-IT" sz="1400" dirty="0" smtClean="0"/>
          </a:p>
          <a:p>
            <a:pPr marL="0" indent="0" algn="just">
              <a:buNone/>
            </a:pPr>
            <a:r>
              <a:rPr lang="it-IT" sz="1600" dirty="0" smtClean="0"/>
              <a:t>La detrazione spetta per quelle spese sostenute per:</a:t>
            </a:r>
          </a:p>
          <a:p>
            <a:pPr algn="just">
              <a:buFontTx/>
              <a:buChar char="-"/>
            </a:pPr>
            <a:r>
              <a:rPr lang="it-IT" sz="1400" dirty="0" smtClean="0"/>
              <a:t>prestazioni </a:t>
            </a:r>
            <a:r>
              <a:rPr lang="it-IT" sz="1400" dirty="0"/>
              <a:t>rese da un medico generico (comprese quelle di medicina omeopatica); </a:t>
            </a:r>
            <a:endParaRPr lang="it-IT" sz="1400" dirty="0" smtClean="0"/>
          </a:p>
          <a:p>
            <a:pPr algn="just">
              <a:buFontTx/>
              <a:buChar char="-"/>
            </a:pPr>
            <a:r>
              <a:rPr lang="it-IT" sz="1400" dirty="0"/>
              <a:t>acquisto di medicinali da banco e/o con ricetta medica (anche omeopatici</a:t>
            </a:r>
            <a:r>
              <a:rPr lang="it-IT" sz="1400" dirty="0" smtClean="0"/>
              <a:t>);</a:t>
            </a:r>
          </a:p>
          <a:p>
            <a:pPr algn="just">
              <a:buFontTx/>
              <a:buChar char="-"/>
            </a:pPr>
            <a:r>
              <a:rPr lang="it-IT" sz="1400" dirty="0" smtClean="0"/>
              <a:t>acquisto </a:t>
            </a:r>
            <a:r>
              <a:rPr lang="it-IT" sz="1400" dirty="0"/>
              <a:t>di alimenti a fini medici speciali con esclusione di quelli destinati ai lattanti</a:t>
            </a:r>
            <a:r>
              <a:rPr lang="it-IT" sz="1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1400" dirty="0"/>
              <a:t>prestazioni specialistiche</a:t>
            </a:r>
            <a:r>
              <a:rPr lang="it-IT" sz="1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1400" dirty="0"/>
              <a:t>analisi, indagini radioscopiche, ricerche e applicazioni, terapie</a:t>
            </a:r>
            <a:r>
              <a:rPr lang="it-IT" sz="1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1400" dirty="0"/>
              <a:t>prestazioni chirurgiche</a:t>
            </a:r>
            <a:r>
              <a:rPr lang="it-IT" sz="1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1400" dirty="0"/>
              <a:t>ricoveri per degenze o collegati ad interventi chirurgici</a:t>
            </a:r>
            <a:r>
              <a:rPr lang="it-IT" sz="1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1400" dirty="0"/>
              <a:t>trapianto di organi</a:t>
            </a:r>
            <a:r>
              <a:rPr lang="it-IT" sz="1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1400" dirty="0"/>
              <a:t>cure termali (escluse le spese di viaggio e soggiorno</a:t>
            </a:r>
            <a:r>
              <a:rPr lang="it-IT" sz="1400" dirty="0" smtClean="0"/>
              <a:t>);</a:t>
            </a:r>
          </a:p>
          <a:p>
            <a:pPr algn="just">
              <a:buFontTx/>
              <a:buChar char="-"/>
            </a:pPr>
            <a:r>
              <a:rPr lang="it-IT" sz="1400" dirty="0"/>
              <a:t>acquisto o affitto di dispositivi medici/attrezzature sanitarie, comprese le protesi sanitarie</a:t>
            </a:r>
            <a:r>
              <a:rPr lang="it-IT" sz="1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1400" dirty="0" smtClean="0"/>
              <a:t>assistenza </a:t>
            </a:r>
            <a:r>
              <a:rPr lang="it-IT" sz="1400" dirty="0"/>
              <a:t>infermieristica e riabilitativa (es: fisioterapia, kinesiterapia, laserterapia, ecc.); </a:t>
            </a:r>
            <a:endParaRPr lang="it-IT" sz="1400" dirty="0" smtClean="0"/>
          </a:p>
          <a:p>
            <a:pPr algn="just">
              <a:buFontTx/>
              <a:buChar char="-"/>
            </a:pPr>
            <a:r>
              <a:rPr lang="it-IT" sz="1400" dirty="0"/>
              <a:t>prestazioni rese da personale in possesso della qualifica professionale di addetto all’assistenza di base o di operatore tecnico assistenziale esclusivamente dedicato all’assistenza diretta della persona</a:t>
            </a:r>
            <a:r>
              <a:rPr lang="it-IT" sz="1400" dirty="0" smtClean="0"/>
              <a:t>;</a:t>
            </a:r>
          </a:p>
          <a:p>
            <a:pPr marL="0" indent="0">
              <a:buNone/>
            </a:pPr>
            <a:endParaRPr lang="it-IT" sz="1400" dirty="0" smtClean="0"/>
          </a:p>
          <a:p>
            <a:pPr>
              <a:buFontTx/>
              <a:buChar char="-"/>
            </a:pPr>
            <a:endParaRPr lang="it-IT" sz="1400" dirty="0"/>
          </a:p>
          <a:p>
            <a:pPr>
              <a:buFontTx/>
              <a:buChar char="-"/>
            </a:pPr>
            <a:endParaRPr lang="it-IT" sz="1400" dirty="0" smtClean="0"/>
          </a:p>
          <a:p>
            <a:pPr>
              <a:buFontTx/>
              <a:buChar char="-"/>
            </a:pPr>
            <a:endParaRPr lang="it-IT" sz="1400" dirty="0" smtClean="0"/>
          </a:p>
          <a:p>
            <a:pPr>
              <a:buFontTx/>
              <a:buChar char="-"/>
            </a:pPr>
            <a:endParaRPr lang="it-IT" sz="1400" dirty="0" smtClean="0"/>
          </a:p>
          <a:p>
            <a:pPr>
              <a:buFontTx/>
              <a:buChar char="-"/>
            </a:pPr>
            <a:endParaRPr lang="it-IT" sz="1400" dirty="0"/>
          </a:p>
          <a:p>
            <a:pPr marL="0" indent="0">
              <a:buNone/>
            </a:pPr>
            <a:endParaRPr lang="it-IT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1009"/>
            <a:ext cx="4932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407" y="6345485"/>
            <a:ext cx="74453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71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Spese mediche generiche e acquisto di farmaci (</a:t>
            </a:r>
            <a:r>
              <a:rPr lang="it-IT" dirty="0"/>
              <a:t>a</a:t>
            </a:r>
            <a:r>
              <a:rPr lang="it-IT" dirty="0" smtClean="0"/>
              <a:t>nche omeopatici)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1400" i="1" dirty="0"/>
              <a:t>Le spese mediche generiche sono quelle inerenti le prestazioni rese da un medico “generico”, oppure quelle rese da un medico specialista in branca diversa da quella correlata alla prestazione; rientrano tra tali spese anche quelle sostenute per il rilascio di certificati medici per usi sportivi (sana e robusta costituzione), per la patente, ecc</a:t>
            </a:r>
            <a:r>
              <a:rPr lang="it-IT" sz="1400" i="1" dirty="0" smtClean="0"/>
              <a:t>..</a:t>
            </a:r>
          </a:p>
          <a:p>
            <a:pPr marL="0" indent="0" algn="just">
              <a:buNone/>
            </a:pPr>
            <a:endParaRPr lang="it-IT" sz="1400" i="1" dirty="0" smtClean="0"/>
          </a:p>
          <a:p>
            <a:pPr marL="0" indent="0" algn="just">
              <a:buNone/>
            </a:pPr>
            <a:r>
              <a:rPr lang="it-IT" sz="1400" i="1" dirty="0"/>
              <a:t>Le spese per l’acquisto di farmaci sono quelle relative a</a:t>
            </a:r>
            <a:r>
              <a:rPr lang="it-IT" sz="1400" i="1" dirty="0" smtClean="0"/>
              <a:t>:</a:t>
            </a:r>
            <a:endParaRPr lang="it-IT" sz="1400" i="1" dirty="0"/>
          </a:p>
          <a:p>
            <a:pPr marL="0" indent="0" algn="just">
              <a:buNone/>
            </a:pPr>
            <a:r>
              <a:rPr lang="it-IT" sz="1400" i="1" dirty="0" smtClean="0"/>
              <a:t>- specialità </a:t>
            </a:r>
            <a:r>
              <a:rPr lang="it-IT" sz="1400" i="1" dirty="0"/>
              <a:t>medicinali;</a:t>
            </a:r>
          </a:p>
          <a:p>
            <a:pPr marL="0" indent="0" algn="just">
              <a:buNone/>
            </a:pPr>
            <a:r>
              <a:rPr lang="it-IT" sz="1400" i="1" dirty="0" smtClean="0"/>
              <a:t> - farmaci;</a:t>
            </a:r>
          </a:p>
          <a:p>
            <a:pPr marL="0" indent="0" algn="just">
              <a:buNone/>
            </a:pPr>
            <a:r>
              <a:rPr lang="it-IT" sz="1400" i="1" dirty="0" smtClean="0"/>
              <a:t>- medicinali </a:t>
            </a:r>
            <a:r>
              <a:rPr lang="it-IT" sz="1400" i="1" dirty="0"/>
              <a:t>preparati in farmacia (preparazioni galeniche)</a:t>
            </a:r>
          </a:p>
          <a:p>
            <a:pPr marL="0" indent="0" algn="just">
              <a:buNone/>
            </a:pPr>
            <a:r>
              <a:rPr lang="it-IT" sz="1400" i="1" dirty="0" smtClean="0"/>
              <a:t>- medicinali </a:t>
            </a:r>
            <a:r>
              <a:rPr lang="it-IT" sz="1400" i="1" dirty="0"/>
              <a:t>omeopatici</a:t>
            </a:r>
            <a:r>
              <a:rPr lang="it-IT" sz="1400" i="1" dirty="0" smtClean="0"/>
              <a:t>.</a:t>
            </a:r>
          </a:p>
          <a:p>
            <a:pPr marL="0" indent="0" algn="just">
              <a:buNone/>
            </a:pPr>
            <a:endParaRPr lang="it-IT" sz="1400" i="1" dirty="0" smtClean="0"/>
          </a:p>
          <a:p>
            <a:pPr marL="0" indent="0" algn="just">
              <a:buNone/>
            </a:pPr>
            <a:r>
              <a:rPr lang="it-IT" sz="1400" dirty="0"/>
              <a:t>Le spese sanitarie relative all’acquisto di </a:t>
            </a:r>
            <a:r>
              <a:rPr lang="it-IT" sz="1400" dirty="0" smtClean="0"/>
              <a:t>quanto detto sopra </a:t>
            </a:r>
            <a:r>
              <a:rPr lang="it-IT" sz="1400" b="1" dirty="0"/>
              <a:t>sono </a:t>
            </a:r>
            <a:r>
              <a:rPr lang="it-IT" sz="1400" b="1" dirty="0" smtClean="0"/>
              <a:t>detraibili se</a:t>
            </a:r>
            <a:r>
              <a:rPr lang="it-IT" sz="1400" dirty="0" smtClean="0"/>
              <a:t>:</a:t>
            </a:r>
          </a:p>
          <a:p>
            <a:pPr marL="0" indent="0" algn="just">
              <a:buNone/>
            </a:pPr>
            <a:endParaRPr lang="it-IT" sz="1400" dirty="0" smtClean="0"/>
          </a:p>
          <a:p>
            <a:pPr algn="just">
              <a:buFont typeface="+mj-lt"/>
              <a:buAutoNum type="arabicPeriod"/>
            </a:pPr>
            <a:r>
              <a:rPr lang="it-IT" sz="1400" i="1" dirty="0" smtClean="0"/>
              <a:t>La </a:t>
            </a:r>
            <a:r>
              <a:rPr lang="it-IT" sz="1400" i="1" dirty="0"/>
              <a:t>spesa risulta  certificata da fattura o da scontrino </a:t>
            </a:r>
            <a:r>
              <a:rPr lang="it-IT" sz="1400" i="1" dirty="0" smtClean="0"/>
              <a:t>fiscale;</a:t>
            </a:r>
          </a:p>
          <a:p>
            <a:pPr algn="just">
              <a:buFont typeface="+mj-lt"/>
              <a:buAutoNum type="arabicPeriod"/>
            </a:pPr>
            <a:r>
              <a:rPr lang="it-IT" sz="1400" i="1" dirty="0" smtClean="0"/>
              <a:t>E in quest’ultimo detto </a:t>
            </a:r>
            <a:r>
              <a:rPr lang="it-IT" sz="1400" i="1" dirty="0"/>
              <a:t>“scontrino parlante”, </a:t>
            </a:r>
            <a:r>
              <a:rPr lang="it-IT" sz="1400" i="1" dirty="0" smtClean="0"/>
              <a:t>risultano specificati:  </a:t>
            </a:r>
            <a:r>
              <a:rPr lang="it-IT" sz="1400" b="1" i="1" dirty="0"/>
              <a:t>natura</a:t>
            </a:r>
            <a:r>
              <a:rPr lang="it-IT" sz="1400" b="1" i="1" dirty="0" smtClean="0"/>
              <a:t>, </a:t>
            </a:r>
            <a:r>
              <a:rPr lang="it-IT" sz="1400" b="1" i="1" dirty="0"/>
              <a:t>qualità e </a:t>
            </a:r>
            <a:r>
              <a:rPr lang="it-IT" sz="1400" b="1" i="1" dirty="0" smtClean="0"/>
              <a:t>quantità </a:t>
            </a:r>
            <a:r>
              <a:rPr lang="it-IT" sz="1400" i="1" dirty="0"/>
              <a:t>dei prodotti acquistati nonché il codice fiscale del destinatario (Circolare 21.04.2009 n. 18, risposta </a:t>
            </a:r>
            <a:r>
              <a:rPr lang="it-IT" sz="1400" i="1" dirty="0" smtClean="0"/>
              <a:t>4).</a:t>
            </a:r>
          </a:p>
          <a:p>
            <a:pPr marL="0" indent="0" algn="just">
              <a:buNone/>
            </a:pPr>
            <a:endParaRPr lang="it-IT" sz="1400" i="1" dirty="0" smtClean="0"/>
          </a:p>
          <a:p>
            <a:pPr marL="0" indent="0" algn="just">
              <a:buNone/>
            </a:pPr>
            <a:r>
              <a:rPr lang="it-IT" sz="1400" dirty="0" smtClean="0"/>
              <a:t>Per quanto riguarda la </a:t>
            </a:r>
            <a:r>
              <a:rPr lang="it-IT" sz="1400" i="1" dirty="0" smtClean="0"/>
              <a:t>natura </a:t>
            </a:r>
            <a:r>
              <a:rPr lang="it-IT" sz="1400" dirty="0" smtClean="0"/>
              <a:t>del prodotto </a:t>
            </a:r>
            <a:r>
              <a:rPr lang="it-IT" sz="1400" dirty="0"/>
              <a:t>acquistato </a:t>
            </a:r>
            <a:r>
              <a:rPr lang="it-IT" sz="1400" dirty="0" smtClean="0"/>
              <a:t>è </a:t>
            </a:r>
            <a:r>
              <a:rPr lang="it-IT" sz="1400" dirty="0"/>
              <a:t>sufficiente l’indicazione “</a:t>
            </a:r>
            <a:r>
              <a:rPr lang="it-IT" sz="1400" u="sng" dirty="0"/>
              <a:t>farmaco”</a:t>
            </a:r>
            <a:r>
              <a:rPr lang="it-IT" sz="1400" dirty="0"/>
              <a:t> o “medicinale</a:t>
            </a:r>
            <a:r>
              <a:rPr lang="it-IT" sz="1400" dirty="0" smtClean="0"/>
              <a:t>”;</a:t>
            </a:r>
          </a:p>
          <a:p>
            <a:pPr marL="0" indent="0" algn="just">
              <a:buNone/>
            </a:pPr>
            <a:r>
              <a:rPr lang="it-IT" sz="1400" dirty="0" smtClean="0"/>
              <a:t>Per la </a:t>
            </a:r>
            <a:r>
              <a:rPr lang="it-IT" sz="1400" i="1" dirty="0" smtClean="0"/>
              <a:t>qualità</a:t>
            </a:r>
            <a:r>
              <a:rPr lang="it-IT" sz="1400" dirty="0" smtClean="0"/>
              <a:t> </a:t>
            </a:r>
            <a:r>
              <a:rPr lang="it-IT" sz="1400" dirty="0"/>
              <a:t>del prodotto deve indicare il </a:t>
            </a:r>
            <a:r>
              <a:rPr lang="it-IT" sz="1400" u="sng" dirty="0"/>
              <a:t>numero di autorizzazione all’immissione in commercio del farmaco</a:t>
            </a:r>
            <a:r>
              <a:rPr lang="it-IT" sz="1400" dirty="0"/>
              <a:t> (AIC) (Circolare 30.07.2009 n. 40</a:t>
            </a:r>
            <a:r>
              <a:rPr lang="it-IT" sz="1400" dirty="0" smtClean="0"/>
              <a:t>).</a:t>
            </a:r>
          </a:p>
          <a:p>
            <a:pPr marL="0" indent="0" algn="just">
              <a:buNone/>
            </a:pPr>
            <a:r>
              <a:rPr lang="it-IT" sz="1200" b="1" dirty="0"/>
              <a:t>N.B</a:t>
            </a:r>
            <a:r>
              <a:rPr lang="it-IT" sz="1200" dirty="0"/>
              <a:t>  </a:t>
            </a:r>
            <a:r>
              <a:rPr lang="it-IT" sz="1200" u="sng" dirty="0"/>
              <a:t>esclusa</a:t>
            </a:r>
            <a:r>
              <a:rPr lang="it-IT" sz="1200" dirty="0"/>
              <a:t> la detraibilità o deducibilità della spesa relativa all’acquisto di </a:t>
            </a:r>
            <a:r>
              <a:rPr lang="it-IT" sz="1200" u="sng" dirty="0"/>
              <a:t>“parafarmaci</a:t>
            </a:r>
            <a:r>
              <a:rPr lang="it-IT" sz="1200" dirty="0"/>
              <a:t>”, quali ad esempio integratori alimentari, prodotti fitoterapici, colliri e pomate, anche se acquistati in farmacia, e anche se assunti a scopo terapeutico su prescrizione medica</a:t>
            </a:r>
          </a:p>
        </p:txBody>
      </p:sp>
      <p:pic>
        <p:nvPicPr>
          <p:cNvPr id="5" name="Picture 3" descr="C:\Users\m.antona\Desktop\dls-retin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743744" cy="35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52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/>
              <a:t>Prestazioni mediche specialistiche, spese di assistenza specifica e analisi, indagini radioscopiche, ricerche e applicazioni, terapie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it-IT" sz="1400" i="1" dirty="0"/>
              <a:t>Le spese per prestazioni specialistiche si riferiscono alle prestazioni rese da un medico specialista nella particolare branca cui attiene la specializzazione </a:t>
            </a:r>
            <a:r>
              <a:rPr lang="it-IT" sz="1400" dirty="0"/>
              <a:t>(Circolare 23.04.1981 n. 14, parte seconda</a:t>
            </a:r>
            <a:r>
              <a:rPr lang="it-IT" sz="1400" dirty="0" smtClean="0"/>
              <a:t>).</a:t>
            </a:r>
          </a:p>
          <a:p>
            <a:pPr marL="0" indent="0">
              <a:buNone/>
            </a:pPr>
            <a:r>
              <a:rPr lang="it-IT" sz="1400" dirty="0"/>
              <a:t>Sono da ricomprendere tra le spese specialistiche detraibili </a:t>
            </a:r>
            <a:r>
              <a:rPr lang="it-IT" sz="1400" dirty="0">
                <a:solidFill>
                  <a:srgbClr val="FF0000"/>
                </a:solidFill>
              </a:rPr>
              <a:t>se eseguite in centri autorizzati </a:t>
            </a:r>
            <a:r>
              <a:rPr lang="it-IT" sz="1400" dirty="0"/>
              <a:t>e sotto la responsabilità tecnica di uno specialista:</a:t>
            </a:r>
            <a:endParaRPr lang="it-IT" sz="1400" dirty="0" smtClean="0"/>
          </a:p>
          <a:p>
            <a:pPr>
              <a:buFontTx/>
              <a:buChar char="-"/>
            </a:pPr>
            <a:r>
              <a:rPr lang="it-IT" sz="1400" dirty="0"/>
              <a:t>E</a:t>
            </a:r>
            <a:r>
              <a:rPr lang="it-IT" sz="1400" dirty="0" smtClean="0"/>
              <a:t>sami </a:t>
            </a:r>
            <a:r>
              <a:rPr lang="it-IT" sz="1400" dirty="0"/>
              <a:t>di laboratorio</a:t>
            </a:r>
            <a:r>
              <a:rPr lang="it-IT" sz="1400" dirty="0" smtClean="0"/>
              <a:t>;</a:t>
            </a:r>
          </a:p>
          <a:p>
            <a:pPr>
              <a:buFontTx/>
              <a:buChar char="-"/>
            </a:pPr>
            <a:r>
              <a:rPr lang="it-IT" sz="1400" dirty="0"/>
              <a:t>E</a:t>
            </a:r>
            <a:r>
              <a:rPr lang="it-IT" sz="1400" dirty="0" smtClean="0"/>
              <a:t>lettrocardiogrammi</a:t>
            </a:r>
            <a:r>
              <a:rPr lang="it-IT" sz="1400" dirty="0"/>
              <a:t>, ecocardiografia</a:t>
            </a:r>
            <a:r>
              <a:rPr lang="it-IT" sz="1400" dirty="0" smtClean="0"/>
              <a:t>;</a:t>
            </a:r>
          </a:p>
          <a:p>
            <a:pPr>
              <a:buFontTx/>
              <a:buChar char="-"/>
            </a:pPr>
            <a:r>
              <a:rPr lang="it-IT" sz="1400" dirty="0"/>
              <a:t>T.A.C</a:t>
            </a:r>
            <a:r>
              <a:rPr lang="it-IT" sz="1400" dirty="0" smtClean="0"/>
              <a:t>.</a:t>
            </a:r>
          </a:p>
          <a:p>
            <a:pPr>
              <a:buFontTx/>
              <a:buChar char="-"/>
            </a:pPr>
            <a:r>
              <a:rPr lang="it-IT" sz="1400" dirty="0"/>
              <a:t>R</a:t>
            </a:r>
            <a:r>
              <a:rPr lang="it-IT" sz="1400" dirty="0" smtClean="0"/>
              <a:t>isonanza </a:t>
            </a:r>
            <a:r>
              <a:rPr lang="it-IT" sz="1400" dirty="0"/>
              <a:t>magnetica </a:t>
            </a:r>
            <a:r>
              <a:rPr lang="it-IT" sz="1400" dirty="0" smtClean="0"/>
              <a:t>nucleare;</a:t>
            </a:r>
          </a:p>
          <a:p>
            <a:pPr>
              <a:buFontTx/>
              <a:buChar char="-"/>
            </a:pPr>
            <a:r>
              <a:rPr lang="it-IT" sz="1400" dirty="0"/>
              <a:t>E</a:t>
            </a:r>
            <a:r>
              <a:rPr lang="it-IT" sz="1400" dirty="0" smtClean="0"/>
              <a:t>cografie;</a:t>
            </a:r>
          </a:p>
          <a:p>
            <a:pPr>
              <a:buFontTx/>
              <a:buChar char="-"/>
            </a:pPr>
            <a:r>
              <a:rPr lang="it-IT" sz="1400" dirty="0" smtClean="0"/>
              <a:t>Ginnastica correttiva;</a:t>
            </a:r>
          </a:p>
          <a:p>
            <a:pPr>
              <a:buFontTx/>
              <a:buChar char="-"/>
            </a:pPr>
            <a:r>
              <a:rPr lang="it-IT" sz="1400" dirty="0" smtClean="0"/>
              <a:t>Dialisi;</a:t>
            </a:r>
          </a:p>
          <a:p>
            <a:pPr>
              <a:buFontTx/>
              <a:buChar char="-"/>
            </a:pPr>
            <a:r>
              <a:rPr lang="it-IT" sz="1400" dirty="0"/>
              <a:t>P</a:t>
            </a:r>
            <a:r>
              <a:rPr lang="it-IT" sz="1400" dirty="0" smtClean="0"/>
              <a:t>restazioni </a:t>
            </a:r>
            <a:r>
              <a:rPr lang="it-IT" sz="1400" dirty="0"/>
              <a:t>rese da psicologi e psicoterapeutici;</a:t>
            </a:r>
          </a:p>
          <a:p>
            <a:pPr>
              <a:buFontTx/>
              <a:buChar char="-"/>
            </a:pPr>
            <a:r>
              <a:rPr lang="it-IT" sz="1400" dirty="0" smtClean="0"/>
              <a:t>Prestazioni di dermopigmentazione delle ciglia e sopracciglia, in quanto finalizzato a correggere una condizione secondaria della malattia e ad alleggerire l’impatto </a:t>
            </a:r>
            <a:r>
              <a:rPr lang="it-IT" sz="1400" dirty="0" err="1" smtClean="0"/>
              <a:t>pisocolgico</a:t>
            </a:r>
            <a:r>
              <a:rPr lang="it-IT" sz="1400" dirty="0" smtClean="0"/>
              <a:t>;</a:t>
            </a:r>
          </a:p>
          <a:p>
            <a:pPr>
              <a:buFontTx/>
              <a:buChar char="-"/>
            </a:pPr>
            <a:r>
              <a:rPr lang="it-IT" sz="1400" dirty="0" smtClean="0"/>
              <a:t>Prestazioni rese da specialisti per la disassuefazione dal fumo di tabacco;</a:t>
            </a:r>
          </a:p>
          <a:p>
            <a:pPr>
              <a:buFontTx/>
              <a:buChar char="-"/>
            </a:pPr>
            <a:r>
              <a:rPr lang="it-IT" sz="1400" dirty="0" smtClean="0"/>
              <a:t>Prestazioni rese da Massofisioterapisti e Terapisti della riabilitazione purché questi abbiano conseguito il diploma o l’attestato entro il 17 Marzo 1999 (legge n. 42 del 1999) </a:t>
            </a:r>
          </a:p>
          <a:p>
            <a:pPr>
              <a:buFontTx/>
              <a:buChar char="-"/>
            </a:pPr>
            <a:r>
              <a:rPr lang="it-IT" sz="1400" dirty="0" smtClean="0"/>
              <a:t>Spese per una specifica prestazione medica (ad esempio il fisioterapista, dentista).</a:t>
            </a:r>
          </a:p>
          <a:p>
            <a:pPr>
              <a:buFontTx/>
              <a:buChar char="-"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Anche in questo, per poter usufruire della detrazione d’imposta è necessario che tali spese sia documentate da </a:t>
            </a:r>
            <a:r>
              <a:rPr lang="it-IT" sz="1400" u="sng" dirty="0" smtClean="0"/>
              <a:t>ricevuta fiscale o fattura.</a:t>
            </a:r>
          </a:p>
          <a:p>
            <a:pPr marL="0" indent="0">
              <a:buNone/>
            </a:pPr>
            <a:endParaRPr lang="it-IT" sz="1400" u="sng" dirty="0" smtClean="0"/>
          </a:p>
          <a:p>
            <a:pPr>
              <a:buFontTx/>
              <a:buChar char="-"/>
            </a:pPr>
            <a:endParaRPr lang="it-IT" sz="1400" dirty="0"/>
          </a:p>
        </p:txBody>
      </p:sp>
      <p:pic>
        <p:nvPicPr>
          <p:cNvPr id="5" name="Picture 3" descr="C:\Users\m.antona\Desktop\dls-retin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743744" cy="35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33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PRESTAZIONI CHIRURGICHE, INCLUSO IL TRAPIANTO DI ORGANI COMPRESI I RICOVERI AD ESSO COLLEGATI; RICOVERI PER DEGENZE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400" dirty="0" smtClean="0"/>
              <a:t>Per poter </a:t>
            </a:r>
            <a:r>
              <a:rPr lang="it-IT" sz="1400" b="1" u="sng" dirty="0" smtClean="0"/>
              <a:t>essere detraibili </a:t>
            </a:r>
            <a:r>
              <a:rPr lang="it-IT" sz="1400" dirty="0" smtClean="0"/>
              <a:t>è necessario che tali </a:t>
            </a:r>
            <a:r>
              <a:rPr lang="it-IT" sz="1400" u="sng" dirty="0" smtClean="0"/>
              <a:t>spese </a:t>
            </a:r>
            <a:r>
              <a:rPr lang="it-IT" sz="1400" dirty="0" smtClean="0"/>
              <a:t>siano state </a:t>
            </a:r>
            <a:r>
              <a:rPr lang="it-IT" sz="1400" u="sng" dirty="0" smtClean="0"/>
              <a:t>sostenute per </a:t>
            </a:r>
            <a:r>
              <a:rPr lang="it-IT" sz="1400" i="1" u="sng" dirty="0" smtClean="0"/>
              <a:t>riparare inestetismi, sia congeniti che dovuti a eventi pregressi di vario genere </a:t>
            </a:r>
            <a:r>
              <a:rPr lang="it-IT" sz="1400" dirty="0" smtClean="0"/>
              <a:t>(ad </a:t>
            </a:r>
            <a:r>
              <a:rPr lang="it-IT" sz="1400" dirty="0" err="1" smtClean="0"/>
              <a:t>esp</a:t>
            </a:r>
            <a:r>
              <a:rPr lang="it-IT" sz="1400" dirty="0" smtClean="0"/>
              <a:t>. </a:t>
            </a:r>
            <a:r>
              <a:rPr lang="it-IT" sz="1400" dirty="0"/>
              <a:t>m</a:t>
            </a:r>
            <a:r>
              <a:rPr lang="it-IT" sz="1400" dirty="0" smtClean="0"/>
              <a:t>alattie tumorali, incidenti..</a:t>
            </a:r>
            <a:r>
              <a:rPr lang="it-IT" sz="1400" dirty="0" err="1" smtClean="0"/>
              <a:t>ecc</a:t>
            </a:r>
            <a:r>
              <a:rPr lang="it-IT" sz="1400" dirty="0" smtClean="0"/>
              <a:t>), suscettibili di creare disagi piscologici alle persone . (</a:t>
            </a:r>
            <a:r>
              <a:rPr lang="it-IT" sz="1400" i="1" dirty="0" smtClean="0"/>
              <a:t>Circolare 23,04,1981 n. 14, parte a</a:t>
            </a:r>
            <a:r>
              <a:rPr lang="it-IT" sz="1400" dirty="0" smtClean="0"/>
              <a:t>).</a:t>
            </a:r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Rientrano in questa categoria di spese ammesse alla detrazione:</a:t>
            </a:r>
          </a:p>
          <a:p>
            <a:pPr marL="0" indent="0">
              <a:buNone/>
            </a:pPr>
            <a:r>
              <a:rPr lang="it-IT" sz="1400" dirty="0" smtClean="0"/>
              <a:t>         </a:t>
            </a:r>
            <a:r>
              <a:rPr lang="it-IT" sz="1400" dirty="0"/>
              <a:t>- intervento di metoidioplastica per l’adeguamento dei caratteri sessuali</a:t>
            </a:r>
            <a:r>
              <a:rPr lang="it-IT" sz="1400" dirty="0" smtClean="0"/>
              <a:t>;</a:t>
            </a:r>
          </a:p>
          <a:p>
            <a:pPr marL="0" indent="0">
              <a:buNone/>
            </a:pPr>
            <a:r>
              <a:rPr lang="it-IT" sz="1400" dirty="0" smtClean="0"/>
              <a:t>         </a:t>
            </a:r>
            <a:r>
              <a:rPr lang="it-IT" sz="1400" dirty="0"/>
              <a:t>- </a:t>
            </a:r>
            <a:r>
              <a:rPr lang="it-IT" sz="1400" dirty="0" smtClean="0"/>
              <a:t>Trapianto </a:t>
            </a:r>
            <a:r>
              <a:rPr lang="it-IT" sz="1400" dirty="0"/>
              <a:t>di </a:t>
            </a:r>
            <a:r>
              <a:rPr lang="it-IT" sz="1400" dirty="0" smtClean="0"/>
              <a:t>organi.</a:t>
            </a:r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In quest’ultimo caso rientrano anche le spese sostenute per il trasferimento dell’organo da trapiantare sul luogo dell’intervento, purché la Fattura sia intestata al contribuente che ha effettivamente sostenuto la spesa.</a:t>
            </a:r>
            <a:endParaRPr lang="it-IT" sz="1400" dirty="0"/>
          </a:p>
          <a:p>
            <a:pPr marL="0" indent="0">
              <a:buNone/>
            </a:pPr>
            <a:endParaRPr lang="it-IT" sz="1400" dirty="0"/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N.B Per questa categoria di spesa, è ammessa la detrazione anche le rette di degenza e le spese di cura, ma non quelle relative al trasporto in ambulanza.</a:t>
            </a:r>
            <a:endParaRPr lang="it-IT" sz="1400" dirty="0"/>
          </a:p>
        </p:txBody>
      </p:sp>
      <p:pic>
        <p:nvPicPr>
          <p:cNvPr id="5" name="Picture 3" descr="C:\Users\m.antona\Desktop\dls-retin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743744" cy="35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81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ACQUISTO O AFFITTO DI PROTESI E DI DISPOSITIVI MEDICI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Per fruire della detrazione è necessario che dalla certificazione fiscale (scontrino fiscale o fattura) </a:t>
            </a:r>
            <a:r>
              <a:rPr lang="it-IT" sz="1400" u="sng" dirty="0"/>
              <a:t>risulti </a:t>
            </a:r>
            <a:r>
              <a:rPr lang="it-IT" sz="1400" u="sng" dirty="0">
                <a:solidFill>
                  <a:srgbClr val="FF0000"/>
                </a:solidFill>
              </a:rPr>
              <a:t>chiaramente la descrizione </a:t>
            </a:r>
            <a:r>
              <a:rPr lang="it-IT" sz="1400" u="sng" dirty="0"/>
              <a:t>del prodotto </a:t>
            </a:r>
            <a:r>
              <a:rPr lang="it-IT" sz="1400" dirty="0"/>
              <a:t>acquistato e il soggetto che sostiene la spesa</a:t>
            </a:r>
            <a:r>
              <a:rPr lang="it-IT" sz="1400" i="1" dirty="0"/>
              <a:t>. </a:t>
            </a:r>
            <a:endParaRPr lang="it-IT" sz="1400" i="1" dirty="0" smtClean="0"/>
          </a:p>
          <a:p>
            <a:pPr marL="0" indent="0">
              <a:buNone/>
            </a:pPr>
            <a:endParaRPr lang="it-IT" sz="1400" i="1" dirty="0" smtClean="0"/>
          </a:p>
          <a:p>
            <a:pPr marL="0" indent="0">
              <a:buNone/>
            </a:pPr>
            <a:r>
              <a:rPr lang="it-IT" sz="1400" dirty="0"/>
              <a:t>Pertanto, non possono essere considerati validi i documenti (scontrino fiscale o fattura) che riportino semplicemente l’indicazione “dispositivo medico” (Circolare 13.05.2011 n. 20, risposta 5.16</a:t>
            </a:r>
            <a:r>
              <a:rPr lang="it-IT" sz="1400" dirty="0" smtClean="0"/>
              <a:t>).</a:t>
            </a:r>
          </a:p>
          <a:p>
            <a:pPr marL="0" indent="0">
              <a:buNone/>
            </a:pPr>
            <a:r>
              <a:rPr lang="it-IT" sz="1400" dirty="0" smtClean="0"/>
              <a:t>Quindi ai fini di una corretta individuazione di tali </a:t>
            </a:r>
            <a:r>
              <a:rPr lang="it-IT" sz="1400" dirty="0"/>
              <a:t>dispositivi medici è possibile consultare l’apposito </a:t>
            </a:r>
            <a:r>
              <a:rPr lang="it-IT" sz="1400" b="1" u="sng" dirty="0"/>
              <a:t>elenco</a:t>
            </a:r>
            <a:r>
              <a:rPr lang="it-IT" sz="1400" b="1" dirty="0"/>
              <a:t> </a:t>
            </a:r>
            <a:r>
              <a:rPr lang="it-IT" sz="1400" dirty="0"/>
              <a:t>nel sistema "Banca dati dei dispositivi medici" </a:t>
            </a:r>
            <a:r>
              <a:rPr lang="it-IT" sz="1400" u="sng" dirty="0"/>
              <a:t>pubblicato sul sito del Ministero della </a:t>
            </a:r>
            <a:r>
              <a:rPr lang="it-IT" sz="1400" u="sng" dirty="0" smtClean="0"/>
              <a:t>Salute. ( </a:t>
            </a:r>
            <a:r>
              <a:rPr lang="it-IT" sz="1400" u="sng" dirty="0" err="1" smtClean="0"/>
              <a:t>Esp</a:t>
            </a:r>
            <a:r>
              <a:rPr lang="it-IT" sz="1400" dirty="0" smtClean="0"/>
              <a:t>. Apparecchi acustici, apparecchi per </a:t>
            </a:r>
            <a:r>
              <a:rPr lang="it-IT" sz="1400" dirty="0" smtClean="0"/>
              <a:t>aerosol, </a:t>
            </a:r>
            <a:r>
              <a:rPr lang="it-IT" sz="1400" dirty="0" smtClean="0"/>
              <a:t>cerotti, bende, </a:t>
            </a:r>
            <a:r>
              <a:rPr lang="it-IT" sz="1400" dirty="0" smtClean="0"/>
              <a:t>garze ..</a:t>
            </a:r>
            <a:r>
              <a:rPr lang="it-IT" sz="1400" dirty="0" err="1" smtClean="0"/>
              <a:t>etc</a:t>
            </a:r>
            <a:r>
              <a:rPr lang="it-IT" sz="1400" dirty="0" smtClean="0"/>
              <a:t>).</a:t>
            </a:r>
          </a:p>
          <a:p>
            <a:pPr marL="0" indent="0">
              <a:buNone/>
            </a:pPr>
            <a:endParaRPr lang="it-IT" sz="1400" dirty="0"/>
          </a:p>
          <a:p>
            <a:pPr marL="0" indent="0">
              <a:buNone/>
            </a:pPr>
            <a:r>
              <a:rPr lang="it-IT" sz="1400" dirty="0"/>
              <a:t>(</a:t>
            </a:r>
            <a:r>
              <a:rPr lang="it-IT" sz="1400" dirty="0" smtClean="0">
                <a:solidFill>
                  <a:srgbClr val="00B0F0"/>
                </a:solidFill>
                <a:hlinkClick r:id="rId2"/>
              </a:rPr>
              <a:t>http</a:t>
            </a:r>
            <a:r>
              <a:rPr lang="it-IT" sz="1400" dirty="0">
                <a:solidFill>
                  <a:srgbClr val="00B0F0"/>
                </a:solidFill>
                <a:hlinkClick r:id="rId2"/>
              </a:rPr>
              <a:t>://www.salute.gov.it/</a:t>
            </a:r>
            <a:r>
              <a:rPr lang="it-IT" sz="1400" dirty="0" err="1">
                <a:solidFill>
                  <a:srgbClr val="00B0F0"/>
                </a:solidFill>
                <a:hlinkClick r:id="rId2"/>
              </a:rPr>
              <a:t>interrogazioneDispositivi</a:t>
            </a:r>
            <a:r>
              <a:rPr lang="it-IT" sz="1400" dirty="0">
                <a:solidFill>
                  <a:srgbClr val="00B0F0"/>
                </a:solidFill>
                <a:hlinkClick r:id="rId2"/>
              </a:rPr>
              <a:t>/</a:t>
            </a:r>
            <a:r>
              <a:rPr lang="it-IT" sz="1400" dirty="0" err="1">
                <a:solidFill>
                  <a:srgbClr val="00B0F0"/>
                </a:solidFill>
                <a:hlinkClick r:id="rId2"/>
              </a:rPr>
              <a:t>RicercaDispositiviServlet?action</a:t>
            </a:r>
            <a:r>
              <a:rPr lang="it-IT" sz="1400" dirty="0">
                <a:solidFill>
                  <a:srgbClr val="00B0F0"/>
                </a:solidFill>
                <a:hlinkClick r:id="rId2"/>
              </a:rPr>
              <a:t>=ACTION_MASCHERA</a:t>
            </a:r>
            <a:r>
              <a:rPr lang="it-IT" sz="1400" dirty="0" smtClean="0"/>
              <a:t>).</a:t>
            </a:r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È necessario che il prodotto acquistato:</a:t>
            </a:r>
          </a:p>
          <a:p>
            <a:pPr>
              <a:buFontTx/>
              <a:buChar char="-"/>
            </a:pPr>
            <a:r>
              <a:rPr lang="it-IT" sz="1400" dirty="0" smtClean="0"/>
              <a:t>riporti la marcatura CE o PI (spesa protesica);</a:t>
            </a:r>
          </a:p>
          <a:p>
            <a:pPr>
              <a:buFontTx/>
              <a:buChar char="-"/>
            </a:pPr>
            <a:r>
              <a:rPr lang="it-IT" sz="1400" dirty="0" smtClean="0"/>
              <a:t>E </a:t>
            </a:r>
            <a:r>
              <a:rPr lang="it-IT" sz="1400" dirty="0"/>
              <a:t>risulti da prescrizione medica </a:t>
            </a: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Infine rientra in questa categoria di oneri detraibili anche le spese per l’acquisto di </a:t>
            </a:r>
            <a:r>
              <a:rPr lang="it-IT" sz="1400" b="1" dirty="0" smtClean="0"/>
              <a:t>PARRUCCHE</a:t>
            </a:r>
            <a:r>
              <a:rPr lang="it-IT" sz="1400" dirty="0" smtClean="0"/>
              <a:t>, </a:t>
            </a:r>
            <a:r>
              <a:rPr lang="it-IT" sz="1400" dirty="0"/>
              <a:t>in quanto è volta a sopperire un danno estetico conseguente ad una patologia e rappresenti il supporto in una condizione di grave disagio psicologico nelle relazioni di vita quotidiana. </a:t>
            </a:r>
            <a:endParaRPr lang="it-IT" sz="1400" dirty="0" smtClean="0"/>
          </a:p>
        </p:txBody>
      </p:sp>
      <p:pic>
        <p:nvPicPr>
          <p:cNvPr id="5" name="Picture 3" descr="C:\Users\m.antona\Desktop\dls-retin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743744" cy="35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686" y="4077072"/>
            <a:ext cx="959768" cy="959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36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SPESE SANITARIE RELATIVE A PATOLOGIE ESENTI DALLA PARTECIPAZIONE ALLA SPESA SANITARIA PUBBLICA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400" dirty="0" smtClean="0"/>
              <a:t>Per questa categoria di spesa, viene data la possibilità di </a:t>
            </a:r>
            <a:r>
              <a:rPr lang="it-IT" sz="1400" b="1" dirty="0" smtClean="0"/>
              <a:t>non perdere la parte eccedente il 19%, </a:t>
            </a:r>
            <a:r>
              <a:rPr lang="it-IT" sz="1400" dirty="0" smtClean="0"/>
              <a:t>in quanto quest’ultima può essere portata in </a:t>
            </a:r>
            <a:r>
              <a:rPr lang="it-IT" sz="1400" dirty="0" smtClean="0">
                <a:solidFill>
                  <a:srgbClr val="FF0000"/>
                </a:solidFill>
              </a:rPr>
              <a:t>detrazione dal familiare </a:t>
            </a:r>
            <a:r>
              <a:rPr lang="it-IT" sz="1400" dirty="0" smtClean="0"/>
              <a:t>che ha sostenuto la spesa.</a:t>
            </a:r>
          </a:p>
          <a:p>
            <a:pPr marL="0" indent="0">
              <a:buNone/>
            </a:pPr>
            <a:r>
              <a:rPr lang="it-IT" sz="1400" dirty="0"/>
              <a:t>Le patologie (malattie croniche e invalidanti), che danno diritto alla esenzione dalla partecipazione al costo delle prestazioni sanitarie correlate, sono individuate dal </a:t>
            </a:r>
            <a:r>
              <a:rPr lang="it-IT" sz="1400" i="1" u="sng" dirty="0"/>
              <a:t>DM n. 329 del </a:t>
            </a:r>
            <a:r>
              <a:rPr lang="it-IT" sz="1400" i="1" u="sng" dirty="0" smtClean="0"/>
              <a:t>1999</a:t>
            </a:r>
            <a:r>
              <a:rPr lang="it-IT" sz="1400" i="1" u="sng" dirty="0" smtClean="0"/>
              <a:t>.</a:t>
            </a:r>
          </a:p>
          <a:p>
            <a:pPr marL="0" indent="0">
              <a:buNone/>
            </a:pPr>
            <a:endParaRPr lang="it-IT" sz="1400" i="1" u="sng" dirty="0" smtClean="0"/>
          </a:p>
          <a:p>
            <a:pPr marL="0" indent="0">
              <a:buNone/>
            </a:pPr>
            <a:r>
              <a:rPr lang="it-IT" sz="1400" i="1" u="sng" dirty="0" smtClean="0"/>
              <a:t>Requisiti per usufruire dell’esenzione:</a:t>
            </a:r>
          </a:p>
          <a:p>
            <a:pPr marL="0" indent="0">
              <a:buNone/>
            </a:pPr>
            <a:endParaRPr lang="it-IT" sz="1400" i="1" u="sng" dirty="0" smtClean="0"/>
          </a:p>
          <a:p>
            <a:pPr>
              <a:buFontTx/>
              <a:buChar char="-"/>
            </a:pPr>
            <a:r>
              <a:rPr lang="it-IT" sz="1400" dirty="0" smtClean="0"/>
              <a:t>Possesso di una </a:t>
            </a:r>
            <a:r>
              <a:rPr lang="it-IT" sz="1400" b="1" dirty="0" smtClean="0"/>
              <a:t>certificazione</a:t>
            </a:r>
            <a:r>
              <a:rPr lang="it-IT" sz="1400" dirty="0" smtClean="0"/>
              <a:t> sanitaria </a:t>
            </a:r>
            <a:r>
              <a:rPr lang="it-IT" sz="1400" dirty="0"/>
              <a:t>rilasciata dalla ASL di appartenenza </a:t>
            </a:r>
            <a:r>
              <a:rPr lang="it-IT" sz="1400" dirty="0" smtClean="0"/>
              <a:t>;</a:t>
            </a:r>
          </a:p>
          <a:p>
            <a:pPr>
              <a:buFontTx/>
              <a:buChar char="-"/>
            </a:pPr>
            <a:r>
              <a:rPr lang="it-IT" sz="1400" b="1" dirty="0" smtClean="0"/>
              <a:t>codice </a:t>
            </a:r>
            <a:r>
              <a:rPr lang="it-IT" sz="1400" b="1" dirty="0"/>
              <a:t>numerico identificativo </a:t>
            </a:r>
            <a:r>
              <a:rPr lang="it-IT" sz="1400" dirty="0"/>
              <a:t>della malattia</a:t>
            </a:r>
            <a:r>
              <a:rPr lang="it-IT" sz="1400" dirty="0" smtClean="0"/>
              <a:t>.</a:t>
            </a:r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Soggetti beneficiari di  dette detrazioni:</a:t>
            </a:r>
          </a:p>
          <a:p>
            <a:pPr>
              <a:buFont typeface="+mj-lt"/>
              <a:buAutoNum type="arabicPeriod"/>
            </a:pPr>
            <a:r>
              <a:rPr lang="it-IT" sz="1400" dirty="0" smtClean="0"/>
              <a:t>Il </a:t>
            </a:r>
            <a:r>
              <a:rPr lang="it-IT" sz="1400" u="sng" dirty="0" smtClean="0"/>
              <a:t>contribuente</a:t>
            </a:r>
            <a:r>
              <a:rPr lang="it-IT" sz="1400" dirty="0" smtClean="0"/>
              <a:t> , nel proprio interesse                    NO limiti di detraibilità (nei limiti dell’IRPEF dovuta)</a:t>
            </a:r>
          </a:p>
          <a:p>
            <a:pPr>
              <a:buFont typeface="+mj-lt"/>
              <a:buAutoNum type="arabicPeriod"/>
            </a:pPr>
            <a:r>
              <a:rPr lang="it-IT" sz="1400" dirty="0" smtClean="0"/>
              <a:t>Dal </a:t>
            </a:r>
            <a:r>
              <a:rPr lang="it-IT" sz="1400" u="sng" dirty="0" smtClean="0"/>
              <a:t>familiare </a:t>
            </a:r>
            <a:r>
              <a:rPr lang="it-IT" sz="1400" dirty="0" smtClean="0"/>
              <a:t>che ha sostenuto la spesa                  detrazione </a:t>
            </a:r>
            <a:r>
              <a:rPr lang="it-IT" sz="1400" dirty="0"/>
              <a:t>della spesa per la parte di spese che non ha trovato capienza nell’IRPEF dovuta dal familiare affetto dalla patologia (Circolare 20.04.2005 n. 15, risposta 5) e nel </a:t>
            </a:r>
            <a:r>
              <a:rPr lang="it-IT" sz="1400" b="1" dirty="0"/>
              <a:t>limite</a:t>
            </a:r>
            <a:r>
              <a:rPr lang="it-IT" sz="1400" dirty="0"/>
              <a:t> massimo di euro </a:t>
            </a:r>
            <a:r>
              <a:rPr lang="it-IT" sz="1400" b="1" u="sng" dirty="0"/>
              <a:t>6.197,48 annui</a:t>
            </a:r>
            <a:r>
              <a:rPr lang="it-IT" sz="1400" b="1" u="sng" dirty="0" smtClean="0"/>
              <a:t>.</a:t>
            </a:r>
          </a:p>
          <a:p>
            <a:pPr marL="0" indent="0">
              <a:buNone/>
            </a:pPr>
            <a:endParaRPr lang="it-IT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347" y="4143252"/>
            <a:ext cx="609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057" y="4366466"/>
            <a:ext cx="609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m.antona\Desktop\dls-retin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743744" cy="35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2656</Words>
  <Application>Microsoft Office PowerPoint</Application>
  <PresentationFormat>Presentazione su schermo (4:3)</PresentationFormat>
  <Paragraphs>206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     ONERI  E  SPESE DETRAIBILI </vt:lpstr>
      <vt:lpstr>Presentazione standard di PowerPoint</vt:lpstr>
      <vt:lpstr>ASPETTI GENERALI</vt:lpstr>
      <vt:lpstr> SPESE SANITARIE </vt:lpstr>
      <vt:lpstr>Spese mediche generiche e acquisto di farmaci (anche omeopatici)</vt:lpstr>
      <vt:lpstr>Prestazioni mediche specialistiche, spese di assistenza specifica e analisi, indagini radioscopiche, ricerche e applicazioni, terapie</vt:lpstr>
      <vt:lpstr>PRESTAZIONI CHIRURGICHE, INCLUSO IL TRAPIANTO DI ORGANI COMPRESI I RICOVERI AD ESSO COLLEGATI; RICOVERI PER DEGENZE</vt:lpstr>
      <vt:lpstr>ACQUISTO O AFFITTO DI PROTESI E DI DISPOSITIVI MEDICI</vt:lpstr>
      <vt:lpstr>SPESE SANITARIE RELATIVE A PATOLOGIE ESENTI DALLA PARTECIPAZIONE ALLA SPESA SANITARIA PUBBLICA</vt:lpstr>
      <vt:lpstr>Spese sanitarie per persone con disabilità  Art. 15, comma 1, lett. c), del TUIR</vt:lpstr>
      <vt:lpstr>Spese per l’acquisto di veicoli per persone con disabilità  Art. 15, comma 1, lett. c), del TUIR</vt:lpstr>
      <vt:lpstr>Acquisto di veicoli senza obbligo di adattamento</vt:lpstr>
      <vt:lpstr>Casi particolari</vt:lpstr>
      <vt:lpstr>Rateizzazione spese sanitarie (Rigo E6) Art. 15, comma 1, lett. c), del TUIR</vt:lpstr>
      <vt:lpstr>Somme restituite al soggetto erogatore Art. 10, comma 1, lett. d-bis), del TUIR - Art. 1, comma 174, della legge 27 dicembre 2013 n.147</vt:lpstr>
      <vt:lpstr>QUOTE DEDUCIBILI DI INVESTIMENTO IN START-UP Decreto 25 febbraio 2016</vt:lpstr>
      <vt:lpstr>GRAZIE PER L’ATTENZIONE!!!!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ONERI  E  SPESE DEDUCIBILI</dc:title>
  <dc:creator>Maria Carmela Antona</dc:creator>
  <cp:lastModifiedBy>Maria Carmela Antona</cp:lastModifiedBy>
  <cp:revision>50</cp:revision>
  <dcterms:created xsi:type="dcterms:W3CDTF">2018-05-22T15:47:47Z</dcterms:created>
  <dcterms:modified xsi:type="dcterms:W3CDTF">2018-05-24T15:05:02Z</dcterms:modified>
</cp:coreProperties>
</file>