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8" r:id="rId3"/>
    <p:sldId id="257" r:id="rId4"/>
    <p:sldId id="258" r:id="rId5"/>
    <p:sldId id="267" r:id="rId6"/>
    <p:sldId id="259" r:id="rId7"/>
    <p:sldId id="265" r:id="rId8"/>
    <p:sldId id="266" r:id="rId9"/>
    <p:sldId id="268" r:id="rId10"/>
    <p:sldId id="269" r:id="rId11"/>
    <p:sldId id="260" r:id="rId12"/>
    <p:sldId id="279" r:id="rId13"/>
    <p:sldId id="280" r:id="rId14"/>
    <p:sldId id="274" r:id="rId15"/>
    <p:sldId id="261" r:id="rId16"/>
    <p:sldId id="270" r:id="rId17"/>
    <p:sldId id="263" r:id="rId18"/>
    <p:sldId id="283" r:id="rId19"/>
    <p:sldId id="284" r:id="rId20"/>
    <p:sldId id="271" r:id="rId21"/>
    <p:sldId id="285" r:id="rId22"/>
    <p:sldId id="272" r:id="rId23"/>
    <p:sldId id="289" r:id="rId24"/>
    <p:sldId id="286" r:id="rId25"/>
    <p:sldId id="287" r:id="rId26"/>
    <p:sldId id="273" r:id="rId27"/>
    <p:sldId id="288" r:id="rId28"/>
    <p:sldId id="290" r:id="rId29"/>
    <p:sldId id="281" r:id="rId30"/>
    <p:sldId id="282"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p:scale>
          <a:sx n="100" d="100"/>
          <a:sy n="100" d="100"/>
        </p:scale>
        <p:origin x="2504" y="6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0CB00-AA54-4C84-9032-6D24B405BBB1}" type="datetimeFigureOut">
              <a:rPr lang="it-IT" smtClean="0"/>
              <a:t>24/05/18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EDA4E-3105-43DC-81A3-4D1802706DF2}" type="slidenum">
              <a:rPr lang="it-IT" smtClean="0"/>
              <a:t>‹n.›</a:t>
            </a:fld>
            <a:endParaRPr lang="it-IT"/>
          </a:p>
        </p:txBody>
      </p:sp>
    </p:spTree>
    <p:extLst>
      <p:ext uri="{BB962C8B-B14F-4D97-AF65-F5344CB8AC3E}">
        <p14:creationId xmlns:p14="http://schemas.microsoft.com/office/powerpoint/2010/main" val="1219083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97EDA4E-3105-43DC-81A3-4D1802706DF2}" type="slidenum">
              <a:rPr lang="it-IT" smtClean="0"/>
              <a:t>3</a:t>
            </a:fld>
            <a:endParaRPr lang="it-IT"/>
          </a:p>
        </p:txBody>
      </p:sp>
    </p:spTree>
    <p:extLst>
      <p:ext uri="{BB962C8B-B14F-4D97-AF65-F5344CB8AC3E}">
        <p14:creationId xmlns:p14="http://schemas.microsoft.com/office/powerpoint/2010/main" val="105922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24/05/18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24/05/18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24/05/18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24/05/18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24/05/18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t>24/05/18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t>24/05/18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t>24/05/18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24/05/18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24/05/18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24/05/18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t>24/05/18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7544" y="1052736"/>
            <a:ext cx="7772400" cy="1470025"/>
          </a:xfrm>
        </p:spPr>
        <p:txBody>
          <a:bodyPr>
            <a:normAutofit/>
          </a:bodyPr>
          <a:lstStyle/>
          <a:p>
            <a:r>
              <a:rPr lang="it-IT" dirty="0" smtClean="0"/>
              <a:t>Ristrutturazioni Edilizie 2018:</a:t>
            </a:r>
            <a:br>
              <a:rPr lang="it-IT" dirty="0" smtClean="0"/>
            </a:br>
            <a:r>
              <a:rPr lang="it-IT" dirty="0" smtClean="0"/>
              <a:t>Le Agevolazioni Fiscali</a:t>
            </a:r>
            <a:endParaRPr lang="it-IT" dirty="0"/>
          </a:p>
        </p:txBody>
      </p:sp>
      <p:sp>
        <p:nvSpPr>
          <p:cNvPr id="3" name="Sottotitolo 2"/>
          <p:cNvSpPr>
            <a:spLocks noGrp="1"/>
          </p:cNvSpPr>
          <p:nvPr>
            <p:ph type="subTitle" idx="1"/>
          </p:nvPr>
        </p:nvSpPr>
        <p:spPr/>
        <p:txBody>
          <a:bodyPr/>
          <a:lstStyle/>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3750" y="3140968"/>
            <a:ext cx="4207864" cy="3165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517232"/>
            <a:ext cx="252028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608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20080"/>
          </a:xfrm>
          <a:ln>
            <a:solidFill>
              <a:schemeClr val="accent1"/>
            </a:solidFill>
          </a:ln>
        </p:spPr>
        <p:txBody>
          <a:bodyPr>
            <a:normAutofit fontScale="90000"/>
          </a:bodyPr>
          <a:lstStyle/>
          <a:p>
            <a:r>
              <a:rPr lang="it-IT" dirty="0" smtClean="0"/>
              <a:t>Continua…</a:t>
            </a:r>
            <a:endParaRPr lang="it-IT" dirty="0"/>
          </a:p>
        </p:txBody>
      </p:sp>
      <p:sp>
        <p:nvSpPr>
          <p:cNvPr id="3" name="Segnaposto contenuto 2"/>
          <p:cNvSpPr>
            <a:spLocks noGrp="1"/>
          </p:cNvSpPr>
          <p:nvPr>
            <p:ph idx="1"/>
          </p:nvPr>
        </p:nvSpPr>
        <p:spPr>
          <a:xfrm>
            <a:off x="457200" y="764704"/>
            <a:ext cx="8229600" cy="5361459"/>
          </a:xfrm>
          <a:ln>
            <a:solidFill>
              <a:schemeClr val="accent1"/>
            </a:solidFill>
          </a:ln>
        </p:spPr>
        <p:txBody>
          <a:bodyPr>
            <a:normAutofit fontScale="92500" lnSpcReduction="20000"/>
          </a:bodyPr>
          <a:lstStyle/>
          <a:p>
            <a:pPr marL="0" indent="0" algn="just">
              <a:buNone/>
            </a:pPr>
            <a:r>
              <a:rPr lang="it-IT" sz="1900" b="1" dirty="0" smtClean="0">
                <a:solidFill>
                  <a:srgbClr val="FF0000"/>
                </a:solidFill>
              </a:rPr>
              <a:t>5)</a:t>
            </a:r>
            <a:r>
              <a:rPr lang="it-IT" dirty="0"/>
              <a:t> </a:t>
            </a:r>
            <a:r>
              <a:rPr lang="it-IT" sz="1400" b="1" u="sng" dirty="0"/>
              <a:t>Gli interventi finalizzati alla cablatura degli edifici e al </a:t>
            </a:r>
            <a:r>
              <a:rPr lang="it-IT" sz="1400" b="1" u="sng" dirty="0" smtClean="0"/>
              <a:t>contenimento dell’inquinamento acustico</a:t>
            </a:r>
            <a:r>
              <a:rPr lang="it-IT" sz="1400" dirty="0" smtClean="0"/>
              <a:t>;</a:t>
            </a:r>
          </a:p>
          <a:p>
            <a:pPr marL="0" indent="0" algn="just">
              <a:buNone/>
            </a:pPr>
            <a:r>
              <a:rPr lang="it-IT" sz="1900" b="1" dirty="0" smtClean="0">
                <a:solidFill>
                  <a:srgbClr val="FF0000"/>
                </a:solidFill>
              </a:rPr>
              <a:t>6)</a:t>
            </a:r>
            <a:r>
              <a:rPr lang="it-IT" sz="1400" dirty="0" smtClean="0"/>
              <a:t> </a:t>
            </a:r>
            <a:r>
              <a:rPr lang="it-IT" sz="1400" b="1" u="sng" dirty="0"/>
              <a:t>Gli interventi effettuati per il conseguimento di risparmi energetici, con </a:t>
            </a:r>
            <a:r>
              <a:rPr lang="it-IT" sz="1400" b="1" u="sng" dirty="0" smtClean="0"/>
              <a:t>particolare riguardo </a:t>
            </a:r>
            <a:r>
              <a:rPr lang="it-IT" sz="1400" b="1" u="sng" dirty="0"/>
              <a:t>all’installazione di impianti basati sull’impiego delle fonti rinnovabili </a:t>
            </a:r>
            <a:r>
              <a:rPr lang="it-IT" sz="1400" b="1" u="sng" dirty="0" smtClean="0"/>
              <a:t>di energia</a:t>
            </a:r>
            <a:r>
              <a:rPr lang="it-IT" sz="1400" dirty="0"/>
              <a:t>. Rientra tra i lavori agevolabili, per esempio, l’installazione di un </a:t>
            </a:r>
            <a:r>
              <a:rPr lang="it-IT" sz="1400" dirty="0" smtClean="0"/>
              <a:t>impianto fotovoltaico </a:t>
            </a:r>
            <a:r>
              <a:rPr lang="it-IT" sz="1400" dirty="0"/>
              <a:t>per la produzione di energia elettrica, in quanto basato </a:t>
            </a:r>
            <a:r>
              <a:rPr lang="it-IT" sz="1400" dirty="0" smtClean="0"/>
              <a:t>sull’impiego della </a:t>
            </a:r>
            <a:r>
              <a:rPr lang="it-IT" sz="1400" dirty="0"/>
              <a:t>fonte solare e, quindi, sull’impiego di fonti rinnovabili di energia (</a:t>
            </a:r>
            <a:r>
              <a:rPr lang="it-IT" sz="1400" dirty="0" smtClean="0"/>
              <a:t>risoluzione dell’Agenzia </a:t>
            </a:r>
            <a:r>
              <a:rPr lang="it-IT" sz="1400" dirty="0"/>
              <a:t>delle Entrate n. 22/E del 2 aprile 2013</a:t>
            </a:r>
            <a:r>
              <a:rPr lang="it-IT" sz="1400" dirty="0" smtClean="0"/>
              <a:t>);</a:t>
            </a:r>
          </a:p>
          <a:p>
            <a:pPr marL="0" indent="0" algn="just">
              <a:buNone/>
            </a:pPr>
            <a:r>
              <a:rPr lang="it-IT" sz="1900" b="1" dirty="0" smtClean="0">
                <a:solidFill>
                  <a:srgbClr val="FF0000"/>
                </a:solidFill>
              </a:rPr>
              <a:t>7)</a:t>
            </a:r>
            <a:r>
              <a:rPr lang="it-IT" sz="2000" dirty="0"/>
              <a:t> </a:t>
            </a:r>
            <a:r>
              <a:rPr lang="it-IT" sz="1400" b="1" u="sng" dirty="0"/>
              <a:t>Gli interventi per l’adozione di misure antisismiche</a:t>
            </a:r>
            <a:r>
              <a:rPr lang="it-IT" sz="1400" dirty="0"/>
              <a:t>, con particolare </a:t>
            </a:r>
            <a:r>
              <a:rPr lang="it-IT" sz="1400" dirty="0" smtClean="0"/>
              <a:t>riguardo all’esecuzione </a:t>
            </a:r>
            <a:r>
              <a:rPr lang="it-IT" sz="1400" dirty="0"/>
              <a:t>di opere per la messa in sicurezza </a:t>
            </a:r>
            <a:r>
              <a:rPr lang="it-IT" sz="1400" dirty="0" smtClean="0"/>
              <a:t>statica. Riguardo a queste spese, sono </a:t>
            </a:r>
            <a:r>
              <a:rPr lang="it-IT" sz="1400" dirty="0"/>
              <a:t>previste detrazioni più elevate, che possono arrivare fino all’85% ed essere </a:t>
            </a:r>
            <a:r>
              <a:rPr lang="it-IT" sz="1400" dirty="0" smtClean="0"/>
              <a:t>usufruite fino </a:t>
            </a:r>
            <a:r>
              <a:rPr lang="it-IT" sz="1400" dirty="0"/>
              <a:t>al 31 dicembre </a:t>
            </a:r>
            <a:r>
              <a:rPr lang="it-IT" sz="1400" dirty="0" smtClean="0"/>
              <a:t>2021;</a:t>
            </a:r>
          </a:p>
          <a:p>
            <a:pPr marL="0" indent="0" algn="just">
              <a:buNone/>
            </a:pPr>
            <a:r>
              <a:rPr lang="it-IT" sz="1900" b="1" dirty="0" smtClean="0">
                <a:solidFill>
                  <a:srgbClr val="FF0000"/>
                </a:solidFill>
              </a:rPr>
              <a:t>8) </a:t>
            </a:r>
            <a:r>
              <a:rPr lang="it-IT" sz="1400" b="1" u="sng" dirty="0"/>
              <a:t>Gli interventi di bonifica dall’amianto e di esecuzione di opere volte a evitare </a:t>
            </a:r>
            <a:r>
              <a:rPr lang="it-IT" sz="1400" b="1" u="sng" dirty="0" smtClean="0"/>
              <a:t>gli infortuni domestici </a:t>
            </a:r>
            <a:r>
              <a:rPr lang="it-IT" sz="1400" dirty="0" smtClean="0"/>
              <a:t>( ad </a:t>
            </a:r>
            <a:r>
              <a:rPr lang="it-IT" sz="1400" dirty="0" err="1" smtClean="0"/>
              <a:t>esp</a:t>
            </a:r>
            <a:r>
              <a:rPr lang="it-IT" sz="1400" dirty="0" smtClean="0"/>
              <a:t>. </a:t>
            </a:r>
            <a:r>
              <a:rPr lang="it-IT" sz="1400" dirty="0"/>
              <a:t>l’installazione di apparecchi di rilevazione di presenza di gas </a:t>
            </a:r>
            <a:r>
              <a:rPr lang="it-IT" sz="1400" dirty="0" smtClean="0"/>
              <a:t>inerti, </a:t>
            </a:r>
            <a:r>
              <a:rPr lang="it-IT" sz="1400" dirty="0"/>
              <a:t>l’installazione del </a:t>
            </a:r>
            <a:r>
              <a:rPr lang="it-IT" sz="1400" dirty="0" smtClean="0"/>
              <a:t>corrimano, </a:t>
            </a:r>
            <a:r>
              <a:rPr lang="it-IT" sz="1400" dirty="0" err="1" smtClean="0"/>
              <a:t>etc</a:t>
            </a:r>
            <a:r>
              <a:rPr lang="it-IT" sz="1400" dirty="0" smtClean="0"/>
              <a:t>).</a:t>
            </a:r>
          </a:p>
          <a:p>
            <a:pPr marL="0" indent="0" algn="just">
              <a:buNone/>
            </a:pPr>
            <a:r>
              <a:rPr lang="it-IT" sz="1400" b="1" dirty="0" smtClean="0">
                <a:solidFill>
                  <a:srgbClr val="FF0000"/>
                </a:solidFill>
              </a:rPr>
              <a:t>Altre spese ammesse all’agevolazione</a:t>
            </a:r>
          </a:p>
          <a:p>
            <a:pPr algn="just"/>
            <a:r>
              <a:rPr lang="it-IT" sz="1400" dirty="0" smtClean="0"/>
              <a:t>le </a:t>
            </a:r>
            <a:r>
              <a:rPr lang="it-IT" sz="1400" dirty="0"/>
              <a:t>spese per la progettazione e le altre prestazioni professionali </a:t>
            </a:r>
            <a:r>
              <a:rPr lang="it-IT" sz="1400" dirty="0" smtClean="0"/>
              <a:t>connesse;</a:t>
            </a:r>
            <a:endParaRPr lang="it-IT" sz="1400" dirty="0"/>
          </a:p>
          <a:p>
            <a:pPr algn="just"/>
            <a:r>
              <a:rPr lang="it-IT" sz="1400" dirty="0" smtClean="0"/>
              <a:t>le </a:t>
            </a:r>
            <a:r>
              <a:rPr lang="it-IT" sz="1400" dirty="0"/>
              <a:t>spese per prestazioni professionali comunque richieste dal tipo di </a:t>
            </a:r>
            <a:r>
              <a:rPr lang="it-IT" sz="1400" dirty="0" smtClean="0"/>
              <a:t>intervento;</a:t>
            </a:r>
            <a:endParaRPr lang="it-IT" sz="1400" dirty="0"/>
          </a:p>
          <a:p>
            <a:pPr algn="just"/>
            <a:r>
              <a:rPr lang="it-IT" sz="1400" dirty="0" smtClean="0"/>
              <a:t>le </a:t>
            </a:r>
            <a:r>
              <a:rPr lang="it-IT" sz="1400" dirty="0"/>
              <a:t>spese per la messa in regola degli edifici ai sensi del Dm 37/2008 - ex </a:t>
            </a:r>
            <a:r>
              <a:rPr lang="it-IT" sz="1400" dirty="0" smtClean="0"/>
              <a:t>legge 46/90 </a:t>
            </a:r>
            <a:r>
              <a:rPr lang="it-IT" sz="1400" dirty="0"/>
              <a:t>(impianti elettrici) e delle norme </a:t>
            </a:r>
            <a:r>
              <a:rPr lang="it-IT" sz="1400" dirty="0" err="1"/>
              <a:t>Unicig</a:t>
            </a:r>
            <a:r>
              <a:rPr lang="it-IT" sz="1400" dirty="0"/>
              <a:t> per gli impianti a metano (</a:t>
            </a:r>
            <a:r>
              <a:rPr lang="it-IT" sz="1400" dirty="0" smtClean="0"/>
              <a:t>legge1083/71);</a:t>
            </a:r>
            <a:endParaRPr lang="it-IT" sz="1400" dirty="0"/>
          </a:p>
          <a:p>
            <a:pPr algn="just"/>
            <a:r>
              <a:rPr lang="it-IT" sz="1400" dirty="0" smtClean="0"/>
              <a:t>le </a:t>
            </a:r>
            <a:r>
              <a:rPr lang="it-IT" sz="1400" dirty="0"/>
              <a:t>spese per l’acquisto dei </a:t>
            </a:r>
            <a:r>
              <a:rPr lang="it-IT" sz="1400" dirty="0" smtClean="0"/>
              <a:t>materiali;</a:t>
            </a:r>
            <a:endParaRPr lang="it-IT" sz="1400" dirty="0"/>
          </a:p>
          <a:p>
            <a:pPr algn="just"/>
            <a:r>
              <a:rPr lang="it-IT" sz="1400" dirty="0" smtClean="0"/>
              <a:t>il </a:t>
            </a:r>
            <a:r>
              <a:rPr lang="it-IT" sz="1400" dirty="0"/>
              <a:t>compenso corrisposto per la relazione di conformità dei lavori alle leggi </a:t>
            </a:r>
            <a:r>
              <a:rPr lang="it-IT" sz="1400" dirty="0" smtClean="0"/>
              <a:t>vigenti;</a:t>
            </a:r>
            <a:endParaRPr lang="it-IT" sz="1400" dirty="0"/>
          </a:p>
          <a:p>
            <a:pPr algn="just"/>
            <a:r>
              <a:rPr lang="it-IT" sz="1400" dirty="0" smtClean="0"/>
              <a:t>le </a:t>
            </a:r>
            <a:r>
              <a:rPr lang="it-IT" sz="1400" dirty="0"/>
              <a:t>spese per l’effettuazione di perizie e </a:t>
            </a:r>
            <a:r>
              <a:rPr lang="it-IT" sz="1400" dirty="0" smtClean="0"/>
              <a:t>sopralluoghi;</a:t>
            </a:r>
            <a:endParaRPr lang="it-IT" sz="1400" dirty="0"/>
          </a:p>
          <a:p>
            <a:pPr algn="just"/>
            <a:r>
              <a:rPr lang="it-IT" sz="1400" dirty="0" smtClean="0"/>
              <a:t>l’imposta </a:t>
            </a:r>
            <a:r>
              <a:rPr lang="it-IT" sz="1400" dirty="0"/>
              <a:t>sul valore aggiunto, l’imposta di bollo e i diritti pagati per le </a:t>
            </a:r>
            <a:r>
              <a:rPr lang="it-IT" sz="1400" dirty="0" smtClean="0"/>
              <a:t>concessioni;</a:t>
            </a:r>
            <a:endParaRPr lang="it-IT" sz="1400" dirty="0"/>
          </a:p>
          <a:p>
            <a:pPr algn="just"/>
            <a:r>
              <a:rPr lang="it-IT" sz="1400" dirty="0"/>
              <a:t>le autorizzazioni e le comunicazioni di inizio </a:t>
            </a:r>
            <a:r>
              <a:rPr lang="it-IT" sz="1400" dirty="0" smtClean="0"/>
              <a:t>lavori;</a:t>
            </a:r>
            <a:endParaRPr lang="it-IT" sz="1400" dirty="0"/>
          </a:p>
          <a:p>
            <a:pPr algn="just"/>
            <a:r>
              <a:rPr lang="it-IT" sz="1400" dirty="0" smtClean="0"/>
              <a:t>gli </a:t>
            </a:r>
            <a:r>
              <a:rPr lang="it-IT" sz="1400" dirty="0"/>
              <a:t>oneri di </a:t>
            </a:r>
            <a:r>
              <a:rPr lang="it-IT" sz="1400" dirty="0" smtClean="0"/>
              <a:t>urbanizzazione;</a:t>
            </a:r>
            <a:endParaRPr lang="it-IT" sz="1400" dirty="0"/>
          </a:p>
          <a:p>
            <a:pPr algn="just"/>
            <a:r>
              <a:rPr lang="it-IT" sz="1400" dirty="0" smtClean="0"/>
              <a:t>gli </a:t>
            </a:r>
            <a:r>
              <a:rPr lang="it-IT" sz="1400" dirty="0"/>
              <a:t>altri eventuali costi strettamente collegati alla realizzazione dei lavori e </a:t>
            </a:r>
            <a:r>
              <a:rPr lang="it-IT" sz="1400" dirty="0" smtClean="0"/>
              <a:t>agli adempimenti </a:t>
            </a:r>
            <a:r>
              <a:rPr lang="it-IT" sz="1400" dirty="0"/>
              <a:t>stabiliti dal regolamento di attuazione degli interventi </a:t>
            </a:r>
            <a:r>
              <a:rPr lang="it-IT" sz="1400" dirty="0" smtClean="0"/>
              <a:t>agevolati (decreto </a:t>
            </a:r>
            <a:r>
              <a:rPr lang="it-IT" sz="1400" dirty="0"/>
              <a:t>n. 41 del 18 febbraio 1998).</a:t>
            </a:r>
            <a:endParaRPr lang="it-IT" sz="1400" b="1" dirty="0">
              <a:solidFill>
                <a:srgbClr val="FF00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1446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52128"/>
          </a:xfrm>
          <a:ln>
            <a:solidFill>
              <a:schemeClr val="accent1"/>
            </a:solidFill>
          </a:ln>
        </p:spPr>
        <p:txBody>
          <a:bodyPr>
            <a:normAutofit fontScale="90000"/>
          </a:bodyPr>
          <a:lstStyle/>
          <a:p>
            <a:r>
              <a:rPr lang="it-IT" dirty="0" smtClean="0"/>
              <a:t>                                                                  Aliquota Iva ridotta al 10% e beni significativi</a:t>
            </a:r>
            <a:br>
              <a:rPr lang="it-IT" dirty="0" smtClean="0"/>
            </a:br>
            <a:endParaRPr lang="it-IT" dirty="0"/>
          </a:p>
        </p:txBody>
      </p:sp>
      <p:sp>
        <p:nvSpPr>
          <p:cNvPr id="3" name="Segnaposto contenuto 2"/>
          <p:cNvSpPr>
            <a:spLocks noGrp="1"/>
          </p:cNvSpPr>
          <p:nvPr>
            <p:ph idx="1"/>
          </p:nvPr>
        </p:nvSpPr>
        <p:spPr>
          <a:xfrm>
            <a:off x="457200" y="1268760"/>
            <a:ext cx="8229600" cy="4857403"/>
          </a:xfrm>
          <a:ln>
            <a:solidFill>
              <a:schemeClr val="accent1"/>
            </a:solidFill>
          </a:ln>
        </p:spPr>
        <p:txBody>
          <a:bodyPr>
            <a:normAutofit fontScale="92500"/>
          </a:bodyPr>
          <a:lstStyle/>
          <a:p>
            <a:pPr marL="0" indent="0" algn="just">
              <a:buNone/>
            </a:pPr>
            <a:r>
              <a:rPr lang="it-IT" sz="1200" dirty="0">
                <a:cs typeface="Times New Roman" panose="02020603050405020304" pitchFamily="18" charset="0"/>
              </a:rPr>
              <a:t>Per gli interventi di </a:t>
            </a:r>
            <a:r>
              <a:rPr lang="it-IT" sz="1200" dirty="0" smtClean="0">
                <a:cs typeface="Times New Roman" panose="02020603050405020304" pitchFamily="18" charset="0"/>
              </a:rPr>
              <a:t>recupero </a:t>
            </a:r>
            <a:r>
              <a:rPr lang="it-IT" sz="1200" dirty="0">
                <a:cs typeface="Times New Roman" panose="02020603050405020304" pitchFamily="18" charset="0"/>
              </a:rPr>
              <a:t>del patrimonio edilizio è possibile usufruire </a:t>
            </a:r>
            <a:r>
              <a:rPr lang="it-IT" sz="1200" dirty="0" smtClean="0">
                <a:cs typeface="Times New Roman" panose="02020603050405020304" pitchFamily="18" charset="0"/>
              </a:rPr>
              <a:t>dell’aliquota Iva </a:t>
            </a:r>
            <a:r>
              <a:rPr lang="it-IT" sz="1200" dirty="0">
                <a:cs typeface="Times New Roman" panose="02020603050405020304" pitchFamily="18" charset="0"/>
              </a:rPr>
              <a:t>ridotta</a:t>
            </a:r>
            <a:r>
              <a:rPr lang="it-IT" sz="1200" dirty="0" smtClean="0">
                <a:cs typeface="Times New Roman" panose="02020603050405020304" pitchFamily="18" charset="0"/>
              </a:rPr>
              <a:t>. In particolare, </a:t>
            </a:r>
            <a:r>
              <a:rPr lang="it-IT" sz="1200" dirty="0"/>
              <a:t>Sulle prestazioni di servizi relativi a interventi di manutenzione ordinaria </a:t>
            </a:r>
            <a:r>
              <a:rPr lang="it-IT" sz="1200" dirty="0" smtClean="0"/>
              <a:t>e straordinaria</a:t>
            </a:r>
            <a:r>
              <a:rPr lang="it-IT" sz="1200" dirty="0"/>
              <a:t>, realizzati sulle unità immobiliari abitative, è </a:t>
            </a:r>
            <a:r>
              <a:rPr lang="it-IT" sz="1200" dirty="0" smtClean="0"/>
              <a:t>prevista tale agevolazione; mentre </a:t>
            </a:r>
            <a:r>
              <a:rPr lang="it-IT" sz="1200" dirty="0"/>
              <a:t>s</a:t>
            </a:r>
            <a:r>
              <a:rPr lang="it-IT" sz="1200" dirty="0" smtClean="0"/>
              <a:t>ui </a:t>
            </a:r>
            <a:r>
              <a:rPr lang="it-IT" sz="1200" dirty="0"/>
              <a:t>beni, </a:t>
            </a:r>
            <a:r>
              <a:rPr lang="it-IT" sz="1200" dirty="0" smtClean="0"/>
              <a:t>l’aliquota </a:t>
            </a:r>
            <a:r>
              <a:rPr lang="it-IT" sz="1200" dirty="0"/>
              <a:t>agevolata si applica solo se ceduti nell’ambito del </a:t>
            </a:r>
            <a:r>
              <a:rPr lang="it-IT" sz="1200" dirty="0" smtClean="0"/>
              <a:t>contratto di </a:t>
            </a:r>
            <a:r>
              <a:rPr lang="it-IT" sz="1200" dirty="0"/>
              <a:t>appalto</a:t>
            </a:r>
            <a:r>
              <a:rPr lang="it-IT" sz="1200" dirty="0" smtClean="0"/>
              <a:t>.</a:t>
            </a:r>
          </a:p>
          <a:p>
            <a:pPr marL="0" indent="0" algn="just">
              <a:buNone/>
            </a:pPr>
            <a:r>
              <a:rPr lang="it-IT" sz="1200" b="1" u="sng" dirty="0"/>
              <a:t>Tuttavia, quando l’appaltatore fornisce beni “di valore significativo</a:t>
            </a:r>
            <a:r>
              <a:rPr lang="it-IT" sz="1200" b="1" u="sng" dirty="0" smtClean="0"/>
              <a:t>”,</a:t>
            </a:r>
            <a:r>
              <a:rPr lang="it-IT" sz="1200" dirty="0" smtClean="0"/>
              <a:t> </a:t>
            </a:r>
            <a:r>
              <a:rPr lang="it-IT" sz="1200" b="1" u="sng" dirty="0" smtClean="0"/>
              <a:t>ossia quei beni finiti il cui valore è prevalente rispetto al valore della prestazione</a:t>
            </a:r>
            <a:r>
              <a:rPr lang="it-IT" sz="1200" dirty="0" smtClean="0"/>
              <a:t>, l’Iva </a:t>
            </a:r>
            <a:r>
              <a:rPr lang="it-IT" sz="1200" dirty="0"/>
              <a:t>ridotta </a:t>
            </a:r>
            <a:r>
              <a:rPr lang="it-IT" sz="1200" dirty="0" smtClean="0"/>
              <a:t>si applica </a:t>
            </a:r>
            <a:r>
              <a:rPr lang="it-IT" sz="1200" dirty="0"/>
              <a:t>ai predetti beni soltanto fino a concorrenza del valore della </a:t>
            </a:r>
            <a:r>
              <a:rPr lang="it-IT" sz="1200" dirty="0" smtClean="0"/>
              <a:t>prestazione considerato </a:t>
            </a:r>
            <a:r>
              <a:rPr lang="it-IT" sz="1200" dirty="0"/>
              <a:t>al netto del valore dei beni </a:t>
            </a:r>
            <a:r>
              <a:rPr lang="it-IT" sz="1200" dirty="0" smtClean="0"/>
              <a:t>stessi. In </a:t>
            </a:r>
            <a:r>
              <a:rPr lang="it-IT" sz="1200" dirty="0"/>
              <a:t>pratica, l’aliquota del 10% si applica solo </a:t>
            </a:r>
            <a:r>
              <a:rPr lang="it-IT" sz="1200" dirty="0" smtClean="0"/>
              <a:t>sulla </a:t>
            </a:r>
            <a:r>
              <a:rPr lang="it-IT" sz="1200" dirty="0"/>
              <a:t>differenza tra il valore </a:t>
            </a:r>
            <a:r>
              <a:rPr lang="it-IT" sz="1200" dirty="0" smtClean="0"/>
              <a:t>complessivo della </a:t>
            </a:r>
            <a:r>
              <a:rPr lang="it-IT" sz="1200" dirty="0"/>
              <a:t>prestazione e quello dei beni </a:t>
            </a:r>
            <a:r>
              <a:rPr lang="it-IT" sz="1200" dirty="0" smtClean="0"/>
              <a:t>stessi.</a:t>
            </a:r>
          </a:p>
          <a:p>
            <a:pPr marL="0" indent="0" algn="just">
              <a:buNone/>
            </a:pPr>
            <a:r>
              <a:rPr lang="it-IT" sz="1200" dirty="0"/>
              <a:t>In sostanza, come l’Agenzia delle Entrate aveva già spiegato nella circolare n. 12/E </a:t>
            </a:r>
            <a:r>
              <a:rPr lang="it-IT" sz="1200" dirty="0" smtClean="0"/>
              <a:t>del 2016, </a:t>
            </a:r>
            <a:r>
              <a:rPr lang="it-IT" sz="1200" dirty="0"/>
              <a:t>la determinazione del valore va effettuata sulla </a:t>
            </a:r>
            <a:r>
              <a:rPr lang="it-IT" sz="1200" dirty="0" smtClean="0"/>
              <a:t>base dell’autonomia </a:t>
            </a:r>
            <a:r>
              <a:rPr lang="it-IT" sz="1200" dirty="0"/>
              <a:t>funzionale delle parti staccate rispetto al manufatto </a:t>
            </a:r>
            <a:r>
              <a:rPr lang="it-IT" sz="1200" dirty="0" smtClean="0"/>
              <a:t>principale.  In pratica, </a:t>
            </a:r>
            <a:r>
              <a:rPr lang="it-IT" sz="1200" dirty="0"/>
              <a:t>in presenza di questa autonomia i componenti o le parti </a:t>
            </a:r>
            <a:r>
              <a:rPr lang="it-IT" sz="1200" dirty="0" smtClean="0"/>
              <a:t>staccate, vengono </a:t>
            </a:r>
            <a:r>
              <a:rPr lang="it-IT" sz="1200" dirty="0"/>
              <a:t>assoggettati ad aliquota Iva ridotta del 10</a:t>
            </a:r>
            <a:r>
              <a:rPr lang="it-IT" sz="1200" dirty="0" smtClean="0"/>
              <a:t>%; </a:t>
            </a:r>
            <a:r>
              <a:rPr lang="it-IT" sz="1200" dirty="0"/>
              <a:t>Al contrario, devono confluire nel valore dei beni significativi e non in quello </a:t>
            </a:r>
            <a:r>
              <a:rPr lang="it-IT" sz="1200" dirty="0" smtClean="0"/>
              <a:t>della prestazione </a:t>
            </a:r>
            <a:r>
              <a:rPr lang="it-IT" sz="1200" dirty="0"/>
              <a:t>se costituiscono parte integrante del bene, concorrendo alla sua </a:t>
            </a:r>
            <a:r>
              <a:rPr lang="it-IT" sz="1200" dirty="0" smtClean="0"/>
              <a:t>normale funzionalità.</a:t>
            </a:r>
          </a:p>
          <a:p>
            <a:pPr marL="0" indent="0" algn="just">
              <a:buNone/>
            </a:pPr>
            <a:r>
              <a:rPr lang="it-IT" sz="1200" dirty="0"/>
              <a:t>I “beni significativi” sono stati individuati dal decreto 29 dicembre </a:t>
            </a:r>
            <a:r>
              <a:rPr lang="it-IT" sz="1200" dirty="0" smtClean="0"/>
              <a:t>1999 quali:</a:t>
            </a:r>
          </a:p>
          <a:p>
            <a:pPr algn="just"/>
            <a:r>
              <a:rPr lang="it-IT" sz="1200" dirty="0" smtClean="0"/>
              <a:t>ascensori </a:t>
            </a:r>
            <a:r>
              <a:rPr lang="it-IT" sz="1200" dirty="0"/>
              <a:t>e </a:t>
            </a:r>
            <a:r>
              <a:rPr lang="it-IT" sz="1200" dirty="0" smtClean="0"/>
              <a:t>montacarichi;</a:t>
            </a:r>
            <a:endParaRPr lang="it-IT" sz="1200" dirty="0"/>
          </a:p>
          <a:p>
            <a:pPr algn="just"/>
            <a:r>
              <a:rPr lang="it-IT" sz="1200" dirty="0" smtClean="0"/>
              <a:t>infissi </a:t>
            </a:r>
            <a:r>
              <a:rPr lang="it-IT" sz="1200" dirty="0"/>
              <a:t>esterni e </a:t>
            </a:r>
            <a:r>
              <a:rPr lang="it-IT" sz="1200" dirty="0" smtClean="0"/>
              <a:t>interni;</a:t>
            </a:r>
            <a:endParaRPr lang="it-IT" sz="1200" dirty="0"/>
          </a:p>
          <a:p>
            <a:pPr algn="just"/>
            <a:r>
              <a:rPr lang="it-IT" sz="1200" dirty="0" smtClean="0"/>
              <a:t> caldaie;</a:t>
            </a:r>
            <a:endParaRPr lang="it-IT" sz="1200" dirty="0"/>
          </a:p>
          <a:p>
            <a:pPr algn="just"/>
            <a:r>
              <a:rPr lang="it-IT" sz="1200" dirty="0" smtClean="0"/>
              <a:t>video citofoni;</a:t>
            </a:r>
            <a:endParaRPr lang="it-IT" sz="1200" dirty="0"/>
          </a:p>
          <a:p>
            <a:pPr algn="just"/>
            <a:r>
              <a:rPr lang="it-IT" sz="1200" dirty="0" smtClean="0"/>
              <a:t>apparecchiature </a:t>
            </a:r>
            <a:r>
              <a:rPr lang="it-IT" sz="1200" dirty="0"/>
              <a:t>di condizionamento e riciclo </a:t>
            </a:r>
            <a:r>
              <a:rPr lang="it-IT" sz="1200" dirty="0" smtClean="0"/>
              <a:t>dell’aria;</a:t>
            </a:r>
            <a:endParaRPr lang="it-IT" sz="1200" dirty="0"/>
          </a:p>
          <a:p>
            <a:pPr algn="just"/>
            <a:r>
              <a:rPr lang="it-IT" sz="1200" dirty="0" smtClean="0"/>
              <a:t>sanitari </a:t>
            </a:r>
            <a:r>
              <a:rPr lang="it-IT" sz="1200" dirty="0"/>
              <a:t>e rubinetteria da </a:t>
            </a:r>
            <a:r>
              <a:rPr lang="it-IT" sz="1200" dirty="0" smtClean="0"/>
              <a:t>bagni;</a:t>
            </a:r>
            <a:endParaRPr lang="it-IT" sz="1200" dirty="0"/>
          </a:p>
          <a:p>
            <a:pPr algn="just"/>
            <a:r>
              <a:rPr lang="it-IT" sz="1200" dirty="0" smtClean="0"/>
              <a:t> </a:t>
            </a:r>
            <a:r>
              <a:rPr lang="it-IT" sz="1200" dirty="0"/>
              <a:t>impianti di </a:t>
            </a:r>
            <a:r>
              <a:rPr lang="it-IT" sz="1200" dirty="0" smtClean="0"/>
              <a:t>sicurezza.</a:t>
            </a:r>
          </a:p>
          <a:p>
            <a:pPr marL="0" indent="0" algn="just">
              <a:buNone/>
            </a:pPr>
            <a:r>
              <a:rPr lang="it-IT" sz="1200" dirty="0" smtClean="0">
                <a:cs typeface="Times New Roman" panose="02020603050405020304" pitchFamily="18" charset="0"/>
              </a:rPr>
              <a:t>Non si applica </a:t>
            </a:r>
            <a:r>
              <a:rPr lang="it-IT" sz="1200" dirty="0"/>
              <a:t>l’Iva agevolata al 10</a:t>
            </a:r>
            <a:r>
              <a:rPr lang="it-IT" sz="1200" dirty="0" smtClean="0"/>
              <a:t>%:</a:t>
            </a:r>
          </a:p>
          <a:p>
            <a:pPr algn="just"/>
            <a:r>
              <a:rPr lang="it-IT" sz="1200" dirty="0" smtClean="0"/>
              <a:t>ai </a:t>
            </a:r>
            <a:r>
              <a:rPr lang="it-IT" sz="1200" dirty="0"/>
              <a:t>materiali o ai beni forniti da un soggetto diverso da quello che esegue i </a:t>
            </a:r>
            <a:r>
              <a:rPr lang="it-IT" sz="1200" dirty="0" smtClean="0"/>
              <a:t>lavori;</a:t>
            </a:r>
            <a:endParaRPr lang="it-IT" sz="1200" dirty="0"/>
          </a:p>
          <a:p>
            <a:pPr algn="just"/>
            <a:r>
              <a:rPr lang="it-IT" sz="1200" dirty="0" smtClean="0"/>
              <a:t>ai </a:t>
            </a:r>
            <a:r>
              <a:rPr lang="it-IT" sz="1200" dirty="0"/>
              <a:t>materiali o ai beni acquistati direttamente dal </a:t>
            </a:r>
            <a:r>
              <a:rPr lang="it-IT" sz="1200" dirty="0" smtClean="0"/>
              <a:t>committente;</a:t>
            </a:r>
          </a:p>
          <a:p>
            <a:pPr algn="just"/>
            <a:r>
              <a:rPr lang="it-IT" sz="1200" dirty="0"/>
              <a:t>alle prestazioni professionali, anche se effettuate nell’ambito degli </a:t>
            </a:r>
            <a:r>
              <a:rPr lang="it-IT" sz="1200" dirty="0" smtClean="0"/>
              <a:t>interventi finalizzati </a:t>
            </a:r>
            <a:r>
              <a:rPr lang="it-IT" sz="1200" dirty="0"/>
              <a:t>al recupero </a:t>
            </a:r>
            <a:r>
              <a:rPr lang="it-IT" sz="1200" dirty="0" smtClean="0"/>
              <a:t>edilizio; </a:t>
            </a:r>
            <a:endParaRPr lang="it-IT" sz="1200" dirty="0"/>
          </a:p>
          <a:p>
            <a:pPr algn="just"/>
            <a:r>
              <a:rPr lang="it-IT" sz="1200" dirty="0" smtClean="0"/>
              <a:t>alle </a:t>
            </a:r>
            <a:r>
              <a:rPr lang="it-IT" sz="1200" dirty="0"/>
              <a:t>prestazioni di servizi resi in esecuzione di subappalti alla ditta esecutrice </a:t>
            </a:r>
            <a:r>
              <a:rPr lang="it-IT" sz="1200" dirty="0" smtClean="0"/>
              <a:t>dei lavori</a:t>
            </a:r>
            <a:r>
              <a:rPr lang="it-IT" sz="1200" dirty="0"/>
              <a:t>. In tal caso, la ditta subappaltatrice deve fatturare con l’aliquota </a:t>
            </a:r>
            <a:r>
              <a:rPr lang="it-IT" sz="1200" dirty="0" smtClean="0"/>
              <a:t>Iva ordinaria </a:t>
            </a:r>
            <a:r>
              <a:rPr lang="it-IT" sz="1200" dirty="0"/>
              <a:t>del 22% alla ditta principale che, successivamente, fatturerà </a:t>
            </a:r>
            <a:r>
              <a:rPr lang="it-IT" sz="1200" dirty="0" smtClean="0"/>
              <a:t>la prestazione </a:t>
            </a:r>
            <a:r>
              <a:rPr lang="it-IT" sz="1200" dirty="0"/>
              <a:t>al committente con l’Iva al 10%, se ricorrono i presupposti per </a:t>
            </a:r>
            <a:r>
              <a:rPr lang="it-IT" sz="1200" dirty="0" smtClean="0"/>
              <a:t>farlo.</a:t>
            </a:r>
          </a:p>
          <a:p>
            <a:endParaRPr lang="it-IT" sz="1200" dirty="0">
              <a:latin typeface="Times New Roman" panose="02020603050405020304" pitchFamily="18" charset="0"/>
              <a:cs typeface="Times New Roman" panose="02020603050405020304"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8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864096"/>
          </a:xfrm>
          <a:ln>
            <a:solidFill>
              <a:schemeClr val="accent1"/>
            </a:solidFill>
          </a:ln>
        </p:spPr>
        <p:txBody>
          <a:bodyPr>
            <a:normAutofit/>
          </a:bodyPr>
          <a:lstStyle/>
          <a:p>
            <a:r>
              <a:rPr lang="it-IT" dirty="0" smtClean="0"/>
              <a:t>ESEMPIO N°1</a:t>
            </a:r>
            <a:endParaRPr lang="it-IT" dirty="0"/>
          </a:p>
        </p:txBody>
      </p:sp>
      <p:sp>
        <p:nvSpPr>
          <p:cNvPr id="3" name="Segnaposto contenuto 2"/>
          <p:cNvSpPr>
            <a:spLocks noGrp="1"/>
          </p:cNvSpPr>
          <p:nvPr>
            <p:ph idx="1"/>
          </p:nvPr>
        </p:nvSpPr>
        <p:spPr>
          <a:xfrm>
            <a:off x="457200" y="1124744"/>
            <a:ext cx="8229600" cy="4392488"/>
          </a:xfrm>
          <a:ln>
            <a:solidFill>
              <a:schemeClr val="accent1"/>
            </a:solidFill>
          </a:ln>
        </p:spPr>
        <p:txBody>
          <a:bodyPr>
            <a:normAutofit/>
          </a:bodyPr>
          <a:lstStyle/>
          <a:p>
            <a:pPr algn="just"/>
            <a:r>
              <a:rPr lang="it-IT" sz="1400" dirty="0" smtClean="0"/>
              <a:t>Il ministero delle Finanze, con circolare 7 Aprile del 2000, n.71/E ha chiarito che la terminologia utilizzata per l’individuazione dei beni suddetti deve essere intesa nel suo significato generico e non in senso tecnico, riferendosi anche ai beni che hanno la stessa funzionalità di quelli espressamente menzionati ma che per specifiche caratteristiche o esigenze commerciali assumono una diversa denominazione.</a:t>
            </a:r>
          </a:p>
          <a:p>
            <a:pPr algn="just"/>
            <a:r>
              <a:rPr lang="it-IT" sz="1400" dirty="0" smtClean="0"/>
              <a:t>Per i beni compresi nell’elenco precedente ( e per quelli «analoghi») l’aliquota Iva ridotta del 10% si applica solo fino a concorrenza del valore della prestazione, considerato al netto del valore dei predetti beni.</a:t>
            </a:r>
          </a:p>
          <a:p>
            <a:endParaRPr lang="it-IT" sz="1400" dirty="0"/>
          </a:p>
          <a:p>
            <a:pPr marL="0" indent="0">
              <a:buNone/>
            </a:pPr>
            <a:r>
              <a:rPr lang="it-IT" sz="1400" dirty="0" smtClean="0"/>
              <a:t>Costo totale dell’intervento  10.000€:</a:t>
            </a:r>
          </a:p>
          <a:p>
            <a:pPr>
              <a:buFont typeface="+mj-lt"/>
              <a:buAutoNum type="alphaLcParenR"/>
            </a:pPr>
            <a:r>
              <a:rPr lang="it-IT" sz="1400" dirty="0" smtClean="0"/>
              <a:t>4.000€ è il costo per la prestazione lavorativa;</a:t>
            </a:r>
          </a:p>
          <a:p>
            <a:pPr>
              <a:buFont typeface="+mj-lt"/>
              <a:buAutoNum type="alphaLcParenR"/>
            </a:pPr>
            <a:r>
              <a:rPr lang="it-IT" sz="1400" dirty="0" smtClean="0"/>
              <a:t>6.000€ è il costo dei beni significativi (per esempio, rubinetti e sanitari)</a:t>
            </a:r>
          </a:p>
          <a:p>
            <a:pPr marL="0" indent="0">
              <a:buNone/>
            </a:pPr>
            <a:endParaRPr lang="it-IT" sz="1400" dirty="0"/>
          </a:p>
          <a:p>
            <a:pPr marL="0" indent="0" algn="just">
              <a:buNone/>
            </a:pPr>
            <a:r>
              <a:rPr lang="it-IT" sz="1400" dirty="0" smtClean="0"/>
              <a:t>L’Iva al 10% si applica sulla differenza tra l’importo complessivo dell’intervento (10.000€) e il costo dei beni significativi (6.000€):</a:t>
            </a:r>
          </a:p>
          <a:p>
            <a:pPr marL="0" indent="0">
              <a:buNone/>
            </a:pPr>
            <a:r>
              <a:rPr lang="it-IT" sz="1400" dirty="0" smtClean="0"/>
              <a:t>10.000 – 6.000= 4.000€</a:t>
            </a:r>
          </a:p>
          <a:p>
            <a:pPr marL="0" indent="0">
              <a:buNone/>
            </a:pPr>
            <a:endParaRPr lang="it-IT" sz="1400" dirty="0" smtClean="0"/>
          </a:p>
          <a:p>
            <a:pPr marL="0" indent="0" algn="just">
              <a:buNone/>
            </a:pPr>
            <a:r>
              <a:rPr lang="it-IT" sz="1400" b="1" u="sng" dirty="0" smtClean="0"/>
              <a:t>Sul valore residuo dei beni significativi (pari a 2.000€) l’Iva si applica con l’aliquota Iva ordinaria (22%)</a:t>
            </a:r>
            <a:endParaRPr lang="it-IT" sz="1400" b="1" u="sng"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718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936104"/>
          </a:xfrm>
          <a:ln>
            <a:solidFill>
              <a:schemeClr val="accent1"/>
            </a:solidFill>
          </a:ln>
        </p:spPr>
        <p:txBody>
          <a:bodyPr/>
          <a:lstStyle/>
          <a:p>
            <a:r>
              <a:rPr lang="it-IT" dirty="0" smtClean="0"/>
              <a:t>ESEMPIO N°2 </a:t>
            </a:r>
            <a:endParaRPr lang="it-IT" dirty="0"/>
          </a:p>
        </p:txBody>
      </p:sp>
      <p:sp>
        <p:nvSpPr>
          <p:cNvPr id="3" name="Segnaposto contenuto 2"/>
          <p:cNvSpPr>
            <a:spLocks noGrp="1"/>
          </p:cNvSpPr>
          <p:nvPr>
            <p:ph idx="1"/>
          </p:nvPr>
        </p:nvSpPr>
        <p:spPr>
          <a:xfrm>
            <a:off x="457200" y="1196752"/>
            <a:ext cx="8229600" cy="5112568"/>
          </a:xfrm>
          <a:ln>
            <a:solidFill>
              <a:schemeClr val="accent1"/>
            </a:solidFill>
          </a:ln>
        </p:spPr>
        <p:txBody>
          <a:bodyPr>
            <a:normAutofit/>
          </a:bodyPr>
          <a:lstStyle/>
          <a:p>
            <a:pPr algn="just"/>
            <a:r>
              <a:rPr lang="it-IT" sz="1400" dirty="0" smtClean="0"/>
              <a:t>L’art. 1, comma 19, della legge 205/2017 (legge di bilancio 2018) prevede che l’individuazione dei beni, che costituiscono una parte significativa del valore delle forniture effettuate nell’ambito delle prestazioni aventi per oggetto interventi di recupero del patrimonio edilizio, e delle parti staccate si effettua in base all’autonomia funzionale delle parti rispetto al manufatto principale, come individuato nel DM 29 Dicembre 1999;</a:t>
            </a:r>
          </a:p>
          <a:p>
            <a:pPr algn="just"/>
            <a:r>
              <a:rPr lang="it-IT" sz="1400" dirty="0" smtClean="0"/>
              <a:t>In base a tale disposizione, dunque, il valore di parti, componenti e pezzi staccati (ad esempio il bruciatore di una caldaia, una tapparella staccata dall’infisso) </a:t>
            </a:r>
            <a:r>
              <a:rPr lang="it-IT" sz="1400" b="1" u="sng" dirty="0" smtClean="0"/>
              <a:t>è rilevante ai fini del calcolo per l’applicazione dell’aliquota Iva agevolata del 10% se a tali parti e pezzi può essere riconosciuta un’autonoma rilevanza.</a:t>
            </a:r>
          </a:p>
          <a:p>
            <a:pPr algn="just"/>
            <a:r>
              <a:rPr lang="it-IT" sz="1400" dirty="0" smtClean="0"/>
              <a:t>Se il componente o la parte staccata concorre alla normale funzionalità del bene principale, deve ritenersi costituisca parte integrante di quello. </a:t>
            </a:r>
            <a:r>
              <a:rPr lang="it-IT" sz="1400" b="1" u="sng" dirty="0" smtClean="0"/>
              <a:t>Se, al contrario, le parti e pezzi staccati hanno autonoma rilevanza, il loro valore deve essere escluso dal valore dei beni significativi.</a:t>
            </a:r>
          </a:p>
          <a:p>
            <a:pPr marL="0" indent="0" algn="just">
              <a:buNone/>
            </a:pPr>
            <a:endParaRPr lang="it-IT" sz="1400" b="1" u="sng" dirty="0"/>
          </a:p>
          <a:p>
            <a:pPr marL="0" indent="0" algn="just">
              <a:buNone/>
            </a:pPr>
            <a:r>
              <a:rPr lang="it-IT" sz="1400" dirty="0" smtClean="0"/>
              <a:t>Costo totale dell’intervento 10.000€:</a:t>
            </a:r>
          </a:p>
          <a:p>
            <a:pPr algn="just">
              <a:buFont typeface="+mj-lt"/>
              <a:buAutoNum type="alphaLcParenR"/>
            </a:pPr>
            <a:r>
              <a:rPr lang="it-IT" sz="1400" dirty="0" smtClean="0"/>
              <a:t>4.000€ è il costo per la prestazione lavorativa;</a:t>
            </a:r>
          </a:p>
          <a:p>
            <a:pPr algn="just">
              <a:buFont typeface="+mj-lt"/>
              <a:buAutoNum type="alphaLcParenR"/>
            </a:pPr>
            <a:r>
              <a:rPr lang="it-IT" sz="1400" dirty="0" smtClean="0"/>
              <a:t>6.000€ è il costo dei beni significativi (</a:t>
            </a:r>
            <a:r>
              <a:rPr lang="it-IT" sz="1400" b="1" dirty="0" smtClean="0"/>
              <a:t>di cui 3.000€ di pezzi e parti staccate</a:t>
            </a:r>
            <a:r>
              <a:rPr lang="it-IT" sz="1400" dirty="0" smtClean="0"/>
              <a:t>)</a:t>
            </a:r>
          </a:p>
          <a:p>
            <a:pPr marL="0" indent="0" algn="just">
              <a:buNone/>
            </a:pPr>
            <a:endParaRPr lang="it-IT" sz="1400" dirty="0"/>
          </a:p>
          <a:p>
            <a:pPr marL="0" indent="0" algn="just">
              <a:buNone/>
            </a:pPr>
            <a:r>
              <a:rPr lang="it-IT" sz="1400" dirty="0" smtClean="0"/>
              <a:t>L’Iva al 10% si applica sulla differenza tra l’importo complessivo dell’intervento e il costo dei beni significativi al netto del valore delle parti staccate che, in quanto autonome, non rientrano nel valore dei beni significativi:</a:t>
            </a:r>
          </a:p>
          <a:p>
            <a:pPr marL="0" indent="0" algn="just">
              <a:buNone/>
            </a:pPr>
            <a:r>
              <a:rPr lang="it-IT" sz="1400" dirty="0" smtClean="0"/>
              <a:t>10.000 – (6.000 – 3.000) = 7.000€</a:t>
            </a:r>
          </a:p>
          <a:p>
            <a:pPr marL="0" indent="0" algn="just">
              <a:buNone/>
            </a:pPr>
            <a:endParaRPr lang="it-IT" sz="1400" dirty="0"/>
          </a:p>
          <a:p>
            <a:pPr marL="0" indent="0" algn="just">
              <a:buNone/>
            </a:pPr>
            <a:r>
              <a:rPr lang="it-IT" sz="1400" b="1" u="sng" dirty="0" smtClean="0"/>
              <a:t>Sul valore residuo degli stessi beni (pari a 3.000€) l’Iva si applica con l’aliquota Iva ordinaria (22%)</a:t>
            </a:r>
            <a:endParaRPr lang="it-IT" sz="1400" b="1" u="sng"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381328"/>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0428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1143000"/>
          </a:xfrm>
          <a:ln>
            <a:solidFill>
              <a:schemeClr val="accent1"/>
            </a:solidFill>
          </a:ln>
        </p:spPr>
        <p:txBody>
          <a:bodyPr>
            <a:normAutofit fontScale="90000"/>
          </a:bodyPr>
          <a:lstStyle/>
          <a:p>
            <a:r>
              <a:rPr lang="it-IT" dirty="0" smtClean="0"/>
              <a:t>DICHIARAZIONE PER ALIQUOTA AGEVOLATA AL 10%</a:t>
            </a:r>
            <a:endParaRPr lang="it-IT"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340768"/>
            <a:ext cx="8208912" cy="49685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6407944"/>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7684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19256" cy="504056"/>
          </a:xfrm>
          <a:ln>
            <a:solidFill>
              <a:schemeClr val="accent1"/>
            </a:solidFill>
          </a:ln>
        </p:spPr>
        <p:txBody>
          <a:bodyPr>
            <a:normAutofit fontScale="90000"/>
          </a:bodyPr>
          <a:lstStyle/>
          <a:p>
            <a:r>
              <a:rPr lang="it-IT" dirty="0" smtClean="0"/>
              <a:t>                                                    Continua…</a:t>
            </a:r>
            <a:br>
              <a:rPr lang="it-IT" dirty="0" smtClean="0"/>
            </a:br>
            <a:endParaRPr lang="it-IT" dirty="0"/>
          </a:p>
        </p:txBody>
      </p:sp>
      <p:sp>
        <p:nvSpPr>
          <p:cNvPr id="3" name="Segnaposto contenuto 2"/>
          <p:cNvSpPr>
            <a:spLocks noGrp="1"/>
          </p:cNvSpPr>
          <p:nvPr>
            <p:ph idx="1"/>
          </p:nvPr>
        </p:nvSpPr>
        <p:spPr>
          <a:xfrm>
            <a:off x="457200" y="620688"/>
            <a:ext cx="8229600" cy="5505475"/>
          </a:xfrm>
          <a:ln>
            <a:solidFill>
              <a:schemeClr val="accent1"/>
            </a:solidFill>
          </a:ln>
        </p:spPr>
        <p:txBody>
          <a:bodyPr>
            <a:normAutofit/>
          </a:bodyPr>
          <a:lstStyle/>
          <a:p>
            <a:pPr marL="0" indent="0" algn="just">
              <a:buNone/>
            </a:pPr>
            <a:r>
              <a:rPr lang="it-IT" sz="1400" dirty="0">
                <a:latin typeface="Times New Roman" panose="02020603050405020304" pitchFamily="18" charset="0"/>
                <a:cs typeface="Times New Roman" panose="02020603050405020304" pitchFamily="18" charset="0"/>
              </a:rPr>
              <a:t>Per tutti gli altri interventi di recupero edilizio è sempre prevista </a:t>
            </a:r>
            <a:r>
              <a:rPr lang="it-IT" sz="1400" dirty="0" smtClean="0">
                <a:latin typeface="Times New Roman" panose="02020603050405020304" pitchFamily="18" charset="0"/>
                <a:cs typeface="Times New Roman" panose="02020603050405020304" pitchFamily="18" charset="0"/>
              </a:rPr>
              <a:t>l’applicazione dell’aliquota </a:t>
            </a:r>
            <a:r>
              <a:rPr lang="it-IT" sz="1400" dirty="0">
                <a:latin typeface="Times New Roman" panose="02020603050405020304" pitchFamily="18" charset="0"/>
                <a:cs typeface="Times New Roman" panose="02020603050405020304" pitchFamily="18" charset="0"/>
              </a:rPr>
              <a:t>Iva del 10%.</a:t>
            </a:r>
          </a:p>
          <a:p>
            <a:pPr marL="0" indent="0" algn="just">
              <a:buNone/>
            </a:pPr>
            <a:r>
              <a:rPr lang="it-IT" sz="1400" dirty="0">
                <a:latin typeface="Times New Roman" panose="02020603050405020304" pitchFamily="18" charset="0"/>
                <a:cs typeface="Times New Roman" panose="02020603050405020304" pitchFamily="18" charset="0"/>
              </a:rPr>
              <a:t>Si tratta, in particolare</a:t>
            </a:r>
            <a:r>
              <a:rPr lang="it-IT" sz="1400" dirty="0" smtClean="0">
                <a:latin typeface="Times New Roman" panose="02020603050405020304" pitchFamily="18" charset="0"/>
                <a:cs typeface="Times New Roman" panose="02020603050405020304" pitchFamily="18" charset="0"/>
              </a:rPr>
              <a:t>:</a:t>
            </a:r>
          </a:p>
          <a:p>
            <a:pPr marL="514350" indent="-514350" algn="just">
              <a:buFont typeface="+mj-lt"/>
              <a:buAutoNum type="alphaLcParenR"/>
            </a:pPr>
            <a:r>
              <a:rPr lang="it-IT" sz="1400" dirty="0" smtClean="0">
                <a:latin typeface="Times New Roman" panose="02020603050405020304" pitchFamily="18" charset="0"/>
                <a:cs typeface="Times New Roman" panose="02020603050405020304" pitchFamily="18" charset="0"/>
              </a:rPr>
              <a:t>delle </a:t>
            </a:r>
            <a:r>
              <a:rPr lang="it-IT" sz="1400" dirty="0">
                <a:latin typeface="Times New Roman" panose="02020603050405020304" pitchFamily="18" charset="0"/>
                <a:cs typeface="Times New Roman" panose="02020603050405020304" pitchFamily="18" charset="0"/>
              </a:rPr>
              <a:t>prestazioni di servizi dipendenti da contratti di appalto o d’opera relativi </a:t>
            </a:r>
            <a:r>
              <a:rPr lang="it-IT" sz="1400" dirty="0" smtClean="0">
                <a:latin typeface="Times New Roman" panose="02020603050405020304" pitchFamily="18" charset="0"/>
                <a:cs typeface="Times New Roman" panose="02020603050405020304" pitchFamily="18" charset="0"/>
              </a:rPr>
              <a:t>alla realizzazione </a:t>
            </a:r>
            <a:r>
              <a:rPr lang="it-IT" sz="1400" dirty="0">
                <a:latin typeface="Times New Roman" panose="02020603050405020304" pitchFamily="18" charset="0"/>
                <a:cs typeface="Times New Roman" panose="02020603050405020304" pitchFamily="18" charset="0"/>
              </a:rPr>
              <a:t>degli interventi </a:t>
            </a:r>
            <a:r>
              <a:rPr lang="it-IT" sz="1400" dirty="0" smtClean="0">
                <a:latin typeface="Times New Roman" panose="02020603050405020304" pitchFamily="18" charset="0"/>
                <a:cs typeface="Times New Roman" panose="02020603050405020304" pitchFamily="18" charset="0"/>
              </a:rPr>
              <a:t>di restauro, risanamento conservativo e </a:t>
            </a:r>
            <a:r>
              <a:rPr lang="it-IT" sz="1400" dirty="0">
                <a:latin typeface="Times New Roman" panose="02020603050405020304" pitchFamily="18" charset="0"/>
                <a:cs typeface="Times New Roman" panose="02020603050405020304" pitchFamily="18" charset="0"/>
              </a:rPr>
              <a:t> </a:t>
            </a:r>
            <a:r>
              <a:rPr lang="it-IT" sz="1400" dirty="0" smtClean="0">
                <a:latin typeface="Times New Roman" panose="02020603050405020304" pitchFamily="18" charset="0"/>
                <a:cs typeface="Times New Roman" panose="02020603050405020304" pitchFamily="18" charset="0"/>
              </a:rPr>
              <a:t>ristrutturazione; </a:t>
            </a:r>
          </a:p>
          <a:p>
            <a:pPr marL="514350" indent="-514350" algn="just">
              <a:buFont typeface="+mj-lt"/>
              <a:buAutoNum type="alphaLcParenR"/>
            </a:pPr>
            <a:r>
              <a:rPr lang="it-IT" sz="1400" dirty="0" smtClean="0">
                <a:latin typeface="Times New Roman" panose="02020603050405020304" pitchFamily="18" charset="0"/>
                <a:cs typeface="Times New Roman" panose="02020603050405020304" pitchFamily="18" charset="0"/>
              </a:rPr>
              <a:t> dell’acquisto </a:t>
            </a:r>
            <a:r>
              <a:rPr lang="it-IT" sz="1400" dirty="0">
                <a:latin typeface="Times New Roman" panose="02020603050405020304" pitchFamily="18" charset="0"/>
                <a:cs typeface="Times New Roman" panose="02020603050405020304" pitchFamily="18" charset="0"/>
              </a:rPr>
              <a:t>di beni, con esclusione di materie prime e semilavorati, forniti per </a:t>
            </a:r>
            <a:r>
              <a:rPr lang="it-IT" sz="1400" dirty="0" smtClean="0">
                <a:latin typeface="Times New Roman" panose="02020603050405020304" pitchFamily="18" charset="0"/>
                <a:cs typeface="Times New Roman" panose="02020603050405020304" pitchFamily="18" charset="0"/>
              </a:rPr>
              <a:t>la realizzazione </a:t>
            </a:r>
            <a:r>
              <a:rPr lang="it-IT" sz="1400" dirty="0">
                <a:latin typeface="Times New Roman" panose="02020603050405020304" pitchFamily="18" charset="0"/>
                <a:cs typeface="Times New Roman" panose="02020603050405020304" pitchFamily="18" charset="0"/>
              </a:rPr>
              <a:t>degli stessi interventi di restauro, risanamento conservativo e </a:t>
            </a:r>
            <a:r>
              <a:rPr lang="it-IT" sz="1400" dirty="0" smtClean="0">
                <a:latin typeface="Times New Roman" panose="02020603050405020304" pitchFamily="18" charset="0"/>
                <a:cs typeface="Times New Roman" panose="02020603050405020304" pitchFamily="18" charset="0"/>
              </a:rPr>
              <a:t>di ristrutturazione </a:t>
            </a:r>
            <a:r>
              <a:rPr lang="it-IT" sz="1400" dirty="0">
                <a:latin typeface="Times New Roman" panose="02020603050405020304" pitchFamily="18" charset="0"/>
                <a:cs typeface="Times New Roman" panose="02020603050405020304" pitchFamily="18" charset="0"/>
              </a:rPr>
              <a:t>edilizia, individuate dall’articolo 3, lettere c) e d) del Testo </a:t>
            </a:r>
            <a:r>
              <a:rPr lang="it-IT" sz="1400" dirty="0" smtClean="0">
                <a:latin typeface="Times New Roman" panose="02020603050405020304" pitchFamily="18" charset="0"/>
                <a:cs typeface="Times New Roman" panose="02020603050405020304" pitchFamily="18" charset="0"/>
              </a:rPr>
              <a:t>Unico delle </a:t>
            </a:r>
            <a:r>
              <a:rPr lang="it-IT" sz="1400" dirty="0">
                <a:latin typeface="Times New Roman" panose="02020603050405020304" pitchFamily="18" charset="0"/>
                <a:cs typeface="Times New Roman" panose="02020603050405020304" pitchFamily="18" charset="0"/>
              </a:rPr>
              <a:t>disposizioni legislative e regolamentari in materia edilizia, approvato con </a:t>
            </a:r>
            <a:r>
              <a:rPr lang="it-IT" sz="1400" dirty="0" err="1" smtClean="0">
                <a:latin typeface="Times New Roman" panose="02020603050405020304" pitchFamily="18" charset="0"/>
                <a:cs typeface="Times New Roman" panose="02020603050405020304" pitchFamily="18" charset="0"/>
              </a:rPr>
              <a:t>Dpr</a:t>
            </a:r>
            <a:r>
              <a:rPr lang="it-IT" sz="1400" dirty="0">
                <a:latin typeface="Times New Roman" panose="02020603050405020304" pitchFamily="18" charset="0"/>
                <a:cs typeface="Times New Roman" panose="02020603050405020304" pitchFamily="18" charset="0"/>
              </a:rPr>
              <a:t> </a:t>
            </a:r>
            <a:r>
              <a:rPr lang="it-IT" sz="1400" dirty="0" smtClean="0">
                <a:latin typeface="Times New Roman" panose="02020603050405020304" pitchFamily="18" charset="0"/>
                <a:cs typeface="Times New Roman" panose="02020603050405020304" pitchFamily="18" charset="0"/>
              </a:rPr>
              <a:t>n</a:t>
            </a:r>
            <a:r>
              <a:rPr lang="it-IT" sz="1400" dirty="0">
                <a:latin typeface="Times New Roman" panose="02020603050405020304" pitchFamily="18" charset="0"/>
                <a:cs typeface="Times New Roman" panose="02020603050405020304" pitchFamily="18" charset="0"/>
              </a:rPr>
              <a:t>. 380/2001</a:t>
            </a:r>
            <a:r>
              <a:rPr lang="it-IT" sz="1400" dirty="0" smtClean="0">
                <a:latin typeface="Times New Roman" panose="02020603050405020304" pitchFamily="18" charset="0"/>
                <a:cs typeface="Times New Roman" panose="02020603050405020304" pitchFamily="18" charset="0"/>
              </a:rPr>
              <a:t>.</a:t>
            </a:r>
          </a:p>
          <a:p>
            <a:pPr marL="514350" indent="-514350" algn="just">
              <a:buFont typeface="+mj-lt"/>
              <a:buAutoNum type="alphaLcParenR"/>
            </a:pPr>
            <a:r>
              <a:rPr lang="it-IT" sz="1400" b="1" u="sng" dirty="0" smtClean="0">
                <a:latin typeface="Times New Roman" panose="02020603050405020304" pitchFamily="18" charset="0"/>
                <a:cs typeface="Times New Roman" panose="02020603050405020304" pitchFamily="18" charset="0"/>
              </a:rPr>
              <a:t>alle </a:t>
            </a:r>
            <a:r>
              <a:rPr lang="it-IT" sz="1400" b="1" u="sng" dirty="0">
                <a:latin typeface="Times New Roman" panose="02020603050405020304" pitchFamily="18" charset="0"/>
                <a:cs typeface="Times New Roman" panose="02020603050405020304" pitchFamily="18" charset="0"/>
              </a:rPr>
              <a:t>forniture dei cosiddetti beni finiti, vale </a:t>
            </a:r>
            <a:r>
              <a:rPr lang="it-IT" sz="1400" b="1" u="sng" dirty="0" smtClean="0">
                <a:latin typeface="Times New Roman" panose="02020603050405020304" pitchFamily="18" charset="0"/>
                <a:cs typeface="Times New Roman" panose="02020603050405020304" pitchFamily="18" charset="0"/>
              </a:rPr>
              <a:t>a dire </a:t>
            </a:r>
            <a:r>
              <a:rPr lang="it-IT" sz="1400" b="1" u="sng" dirty="0">
                <a:latin typeface="Times New Roman" panose="02020603050405020304" pitchFamily="18" charset="0"/>
                <a:cs typeface="Times New Roman" panose="02020603050405020304" pitchFamily="18" charset="0"/>
              </a:rPr>
              <a:t>quei beni che, benché incorporati nella costruzione, conservano la </a:t>
            </a:r>
            <a:r>
              <a:rPr lang="it-IT" sz="1400" b="1" u="sng" dirty="0" smtClean="0">
                <a:latin typeface="Times New Roman" panose="02020603050405020304" pitchFamily="18" charset="0"/>
                <a:cs typeface="Times New Roman" panose="02020603050405020304" pitchFamily="18" charset="0"/>
              </a:rPr>
              <a:t>propria individualità </a:t>
            </a:r>
            <a:r>
              <a:rPr lang="it-IT" sz="1400" b="1" u="sng" dirty="0">
                <a:latin typeface="Times New Roman" panose="02020603050405020304" pitchFamily="18" charset="0"/>
                <a:cs typeface="Times New Roman" panose="02020603050405020304" pitchFamily="18" charset="0"/>
              </a:rPr>
              <a:t>(per esempio, porte, infissi esterni, sanitari, caldaie, eccetera).</a:t>
            </a:r>
          </a:p>
          <a:p>
            <a:pPr marL="0" indent="0" algn="just">
              <a:buNone/>
            </a:pPr>
            <a:r>
              <a:rPr lang="it-IT" sz="1400" dirty="0">
                <a:latin typeface="Times New Roman" panose="02020603050405020304" pitchFamily="18" charset="0"/>
                <a:cs typeface="Times New Roman" panose="02020603050405020304" pitchFamily="18" charset="0"/>
              </a:rPr>
              <a:t>L’agevolazione spetta sia quando l’acquisto è fatto direttamente dal committente </a:t>
            </a:r>
            <a:r>
              <a:rPr lang="it-IT" sz="1400" dirty="0" smtClean="0">
                <a:latin typeface="Times New Roman" panose="02020603050405020304" pitchFamily="18" charset="0"/>
                <a:cs typeface="Times New Roman" panose="02020603050405020304" pitchFamily="18" charset="0"/>
              </a:rPr>
              <a:t>dei lavori </a:t>
            </a:r>
            <a:r>
              <a:rPr lang="it-IT" sz="1400" dirty="0">
                <a:latin typeface="Times New Roman" panose="02020603050405020304" pitchFamily="18" charset="0"/>
                <a:cs typeface="Times New Roman" panose="02020603050405020304" pitchFamily="18" charset="0"/>
              </a:rPr>
              <a:t>sia quando ad acquistare i beni è la ditta o il prestatore d’opera che li esegue</a:t>
            </a:r>
            <a:r>
              <a:rPr lang="it-IT" sz="1400" dirty="0" smtClean="0">
                <a:latin typeface="Times New Roman" panose="02020603050405020304" pitchFamily="18" charset="0"/>
                <a:cs typeface="Times New Roman" panose="02020603050405020304" pitchFamily="18" charset="0"/>
              </a:rPr>
              <a:t>.</a:t>
            </a:r>
          </a:p>
          <a:p>
            <a:pPr marL="0" indent="0">
              <a:buNone/>
            </a:pPr>
            <a:r>
              <a:rPr lang="it-IT" sz="1400" dirty="0" smtClean="0">
                <a:solidFill>
                  <a:srgbClr val="FF0000"/>
                </a:solidFill>
                <a:latin typeface="Times New Roman" panose="02020603050405020304" pitchFamily="18" charset="0"/>
                <a:cs typeface="Times New Roman" panose="02020603050405020304" pitchFamily="18" charset="0"/>
              </a:rPr>
              <a:t>CUMULABILITÀ E COMPATIBILITA’ </a:t>
            </a:r>
            <a:r>
              <a:rPr lang="it-IT" sz="1400" dirty="0">
                <a:solidFill>
                  <a:srgbClr val="FF0000"/>
                </a:solidFill>
                <a:latin typeface="Times New Roman" panose="02020603050405020304" pitchFamily="18" charset="0"/>
                <a:cs typeface="Times New Roman" panose="02020603050405020304" pitchFamily="18" charset="0"/>
              </a:rPr>
              <a:t>CON LA DETRAZIONE IRPEF PER IL RISPARMIO </a:t>
            </a:r>
            <a:r>
              <a:rPr lang="it-IT" sz="1400" dirty="0" smtClean="0">
                <a:solidFill>
                  <a:srgbClr val="FF0000"/>
                </a:solidFill>
                <a:latin typeface="Times New Roman" panose="02020603050405020304" pitchFamily="18" charset="0"/>
                <a:cs typeface="Times New Roman" panose="02020603050405020304" pitchFamily="18" charset="0"/>
              </a:rPr>
              <a:t>ENERGETICO</a:t>
            </a:r>
          </a:p>
          <a:p>
            <a:pPr marL="0" indent="0" algn="just">
              <a:buNone/>
            </a:pPr>
            <a:r>
              <a:rPr lang="it-IT" sz="1400" dirty="0">
                <a:latin typeface="Times New Roman" panose="02020603050405020304" pitchFamily="18" charset="0"/>
                <a:cs typeface="Times New Roman" panose="02020603050405020304" pitchFamily="18" charset="0"/>
              </a:rPr>
              <a:t>La detrazione per gli interventi di recupero edilizio non è cumulabile con l’agevolazione fiscale prevista per gli stessi interventi dalle disposizioni sulla riqualificazione energetica degli edifici (detrazione attualmente pari al 65%).</a:t>
            </a:r>
          </a:p>
          <a:p>
            <a:pPr marL="0" indent="0" algn="just">
              <a:buNone/>
            </a:pPr>
            <a:r>
              <a:rPr lang="it-IT" sz="1400" dirty="0">
                <a:latin typeface="Times New Roman" panose="02020603050405020304" pitchFamily="18" charset="0"/>
                <a:cs typeface="Times New Roman" panose="02020603050405020304" pitchFamily="18" charset="0"/>
              </a:rPr>
              <a:t>Pertanto, nel caso in cui gli interventi realizzati rientrino sia nelle agevolazioni per la riqualificazione energetica che in quelle per le ristrutturazioni edilizie, il contribuente può fruire, per le medesime spese, soltanto dell’uno o dell’altro </a:t>
            </a:r>
            <a:r>
              <a:rPr lang="it-IT" sz="1400" dirty="0" smtClean="0">
                <a:latin typeface="Times New Roman" panose="02020603050405020304" pitchFamily="18" charset="0"/>
                <a:cs typeface="Times New Roman" panose="02020603050405020304" pitchFamily="18" charset="0"/>
              </a:rPr>
              <a:t>beneficio.</a:t>
            </a:r>
            <a:endParaRPr lang="it-IT" sz="14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it-IT" sz="1400" b="1" u="sng" dirty="0" smtClean="0">
                <a:latin typeface="Times New Roman" panose="02020603050405020304" pitchFamily="18" charset="0"/>
                <a:cs typeface="Times New Roman" panose="02020603050405020304" pitchFamily="18" charset="0"/>
              </a:rPr>
              <a:t>Per questi motivi la detrazione è invece compatibile con la detrazione per il risparmio energetico </a:t>
            </a:r>
            <a:r>
              <a:rPr lang="it-IT" sz="1400" dirty="0" smtClean="0">
                <a:latin typeface="Times New Roman" panose="02020603050405020304" pitchFamily="18" charset="0"/>
                <a:cs typeface="Times New Roman" panose="02020603050405020304" pitchFamily="18" charset="0"/>
              </a:rPr>
              <a:t>sempreché le spese non riguardino la stessa tipologia di intervento per la quale si richiedono le detrazioni fiscali per le ristrutturazioni edilizie.</a:t>
            </a:r>
            <a:endParaRPr lang="it-IT" sz="1400" dirty="0">
              <a:latin typeface="Times New Roman" panose="02020603050405020304" pitchFamily="18" charset="0"/>
              <a:cs typeface="Times New Roman" panose="02020603050405020304" pitchFamily="18"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2109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ln>
            <a:solidFill>
              <a:schemeClr val="accent1"/>
            </a:solidFill>
          </a:ln>
        </p:spPr>
        <p:txBody>
          <a:bodyPr>
            <a:normAutofit lnSpcReduction="10000"/>
          </a:bodyPr>
          <a:lstStyle/>
          <a:p>
            <a:pPr marL="0" indent="0" algn="just">
              <a:buNone/>
            </a:pPr>
            <a:r>
              <a:rPr lang="it-IT" sz="1400" dirty="0">
                <a:latin typeface="Times New Roman" panose="02020603050405020304" pitchFamily="18" charset="0"/>
                <a:cs typeface="Times New Roman" panose="02020603050405020304" pitchFamily="18" charset="0"/>
              </a:rPr>
              <a:t>È sufficiente indicare nella dichiarazione dei redditi i dati catastali </a:t>
            </a:r>
            <a:r>
              <a:rPr lang="it-IT" sz="1400" dirty="0" smtClean="0">
                <a:latin typeface="Times New Roman" panose="02020603050405020304" pitchFamily="18" charset="0"/>
                <a:cs typeface="Times New Roman" panose="02020603050405020304" pitchFamily="18" charset="0"/>
              </a:rPr>
              <a:t>identificativi dell’immobile </a:t>
            </a:r>
            <a:r>
              <a:rPr lang="it-IT" sz="1400" dirty="0">
                <a:latin typeface="Times New Roman" panose="02020603050405020304" pitchFamily="18" charset="0"/>
                <a:cs typeface="Times New Roman" panose="02020603050405020304" pitchFamily="18" charset="0"/>
              </a:rPr>
              <a:t>e, se i lavori sono effettuati dal detentore, gli estremi di </a:t>
            </a:r>
            <a:r>
              <a:rPr lang="it-IT" sz="1400" dirty="0" smtClean="0">
                <a:latin typeface="Times New Roman" panose="02020603050405020304" pitchFamily="18" charset="0"/>
                <a:cs typeface="Times New Roman" panose="02020603050405020304" pitchFamily="18" charset="0"/>
              </a:rPr>
              <a:t>registrazione dell’atto </a:t>
            </a:r>
            <a:r>
              <a:rPr lang="it-IT" sz="1400" dirty="0">
                <a:latin typeface="Times New Roman" panose="02020603050405020304" pitchFamily="18" charset="0"/>
                <a:cs typeface="Times New Roman" panose="02020603050405020304" pitchFamily="18" charset="0"/>
              </a:rPr>
              <a:t>che ne costituisce titolo e gli altri dati richiesti per il controllo della </a:t>
            </a:r>
            <a:r>
              <a:rPr lang="it-IT" sz="1400" dirty="0" smtClean="0">
                <a:latin typeface="Times New Roman" panose="02020603050405020304" pitchFamily="18" charset="0"/>
                <a:cs typeface="Times New Roman" panose="02020603050405020304" pitchFamily="18" charset="0"/>
              </a:rPr>
              <a:t>detrazione.</a:t>
            </a:r>
          </a:p>
          <a:p>
            <a:pPr marL="0" indent="0" algn="just">
              <a:buNone/>
            </a:pPr>
            <a:r>
              <a:rPr lang="it-IT" sz="1400" b="1" u="sng" dirty="0"/>
              <a:t>COMUNICAZIONE ALL’AZIENDA SANITARIA </a:t>
            </a:r>
            <a:r>
              <a:rPr lang="it-IT" sz="1400" b="1" u="sng" dirty="0" smtClean="0"/>
              <a:t>LOCALE</a:t>
            </a:r>
          </a:p>
          <a:p>
            <a:pPr marL="0" indent="0" algn="just">
              <a:buNone/>
            </a:pPr>
            <a:r>
              <a:rPr lang="it-IT" sz="1400" dirty="0"/>
              <a:t>Deve essere inviata all’Azienda sanitaria locale competente per territorio </a:t>
            </a:r>
            <a:r>
              <a:rPr lang="it-IT" sz="1400" dirty="0" smtClean="0"/>
              <a:t>una comunicazione </a:t>
            </a:r>
            <a:r>
              <a:rPr lang="it-IT" sz="1400" dirty="0"/>
              <a:t>(con raccomandata A.R. o altre modalità stabilite dalla Regione) con </a:t>
            </a:r>
            <a:r>
              <a:rPr lang="it-IT" sz="1400" dirty="0" smtClean="0"/>
              <a:t>le seguenti </a:t>
            </a:r>
            <a:r>
              <a:rPr lang="it-IT" sz="1400" dirty="0"/>
              <a:t>informazioni:</a:t>
            </a:r>
          </a:p>
          <a:p>
            <a:pPr algn="just"/>
            <a:r>
              <a:rPr lang="it-IT" sz="1400" dirty="0" smtClean="0"/>
              <a:t> </a:t>
            </a:r>
            <a:r>
              <a:rPr lang="it-IT" sz="1400" dirty="0"/>
              <a:t>generalità del committente dei lavori e ubicazione degli </a:t>
            </a:r>
            <a:r>
              <a:rPr lang="it-IT" sz="1400" dirty="0" smtClean="0"/>
              <a:t>stessi;</a:t>
            </a:r>
            <a:endParaRPr lang="it-IT" sz="1400" dirty="0"/>
          </a:p>
          <a:p>
            <a:pPr algn="just"/>
            <a:r>
              <a:rPr lang="it-IT" sz="1400" dirty="0" smtClean="0"/>
              <a:t>natura </a:t>
            </a:r>
            <a:r>
              <a:rPr lang="it-IT" sz="1400" dirty="0"/>
              <a:t>dell’intervento da realizzare</a:t>
            </a:r>
          </a:p>
          <a:p>
            <a:pPr algn="just"/>
            <a:r>
              <a:rPr lang="it-IT" sz="1400" dirty="0" smtClean="0"/>
              <a:t>dati </a:t>
            </a:r>
            <a:r>
              <a:rPr lang="it-IT" sz="1400" dirty="0"/>
              <a:t>identificativi dell’impresa esecutrice dei lavori con esplicita assunzione </a:t>
            </a:r>
            <a:r>
              <a:rPr lang="it-IT" sz="1400" dirty="0" smtClean="0"/>
              <a:t>di responsabilità</a:t>
            </a:r>
            <a:r>
              <a:rPr lang="it-IT" sz="1400" dirty="0"/>
              <a:t>, da parte della medesima, in ordine al rispetto degli obblighi </a:t>
            </a:r>
            <a:r>
              <a:rPr lang="it-IT" sz="1400" dirty="0" smtClean="0"/>
              <a:t>posti dalla </a:t>
            </a:r>
            <a:r>
              <a:rPr lang="it-IT" sz="1400" dirty="0"/>
              <a:t>vigente normativa in materia di sicurezza sul lavoro e </a:t>
            </a:r>
            <a:r>
              <a:rPr lang="it-IT" sz="1400" dirty="0" smtClean="0"/>
              <a:t>contribuzione;</a:t>
            </a:r>
            <a:endParaRPr lang="it-IT" sz="1400" dirty="0"/>
          </a:p>
          <a:p>
            <a:pPr algn="just"/>
            <a:r>
              <a:rPr lang="it-IT" sz="1400" dirty="0" smtClean="0"/>
              <a:t>data </a:t>
            </a:r>
            <a:r>
              <a:rPr lang="it-IT" sz="1400" dirty="0"/>
              <a:t>di inizio dell’intervento di recupero.</a:t>
            </a:r>
          </a:p>
          <a:p>
            <a:pPr marL="0" indent="0" algn="just">
              <a:buNone/>
            </a:pPr>
            <a:r>
              <a:rPr lang="it-IT" sz="1400" dirty="0"/>
              <a:t>La comunicazione preliminare all’Asl non va fatta in tutti i casi in cui i decreti </a:t>
            </a:r>
            <a:r>
              <a:rPr lang="it-IT" sz="1400" dirty="0" smtClean="0"/>
              <a:t>legislativi relativi </a:t>
            </a:r>
            <a:r>
              <a:rPr lang="it-IT" sz="1400" dirty="0"/>
              <a:t>alle condizioni di sicurezza nei cantieri non prevedono tale obbligo</a:t>
            </a:r>
            <a:r>
              <a:rPr lang="it-IT" sz="1400" dirty="0" smtClean="0"/>
              <a:t>.</a:t>
            </a:r>
          </a:p>
          <a:p>
            <a:pPr marL="0" indent="0" algn="just">
              <a:buNone/>
            </a:pPr>
            <a:r>
              <a:rPr lang="it-IT" sz="1400" b="1" u="sng" dirty="0">
                <a:latin typeface="Times New Roman" panose="02020603050405020304" pitchFamily="18" charset="0"/>
                <a:cs typeface="Times New Roman" panose="02020603050405020304" pitchFamily="18" charset="0"/>
              </a:rPr>
              <a:t>COMUNICAZIONE ALL’ENEA</a:t>
            </a:r>
          </a:p>
          <a:p>
            <a:pPr marL="0" indent="0" algn="just">
              <a:buNone/>
            </a:pPr>
            <a:r>
              <a:rPr lang="it-IT" sz="1400" dirty="0"/>
              <a:t>Per monitorare e valutare il risparmio energetico conseguito con la realizzazione </a:t>
            </a:r>
            <a:r>
              <a:rPr lang="it-IT" sz="1400" dirty="0" smtClean="0"/>
              <a:t>degli interventi</a:t>
            </a:r>
            <a:r>
              <a:rPr lang="it-IT" sz="1400" dirty="0"/>
              <a:t>, la legge di bilancio 2018 ha introdotto l’obbligo di trasmettere all’Enea </a:t>
            </a:r>
            <a:r>
              <a:rPr lang="it-IT" sz="1400" dirty="0" smtClean="0"/>
              <a:t>le informazioni </a:t>
            </a:r>
            <a:r>
              <a:rPr lang="it-IT" sz="1400" dirty="0"/>
              <a:t>sui lavori effettuati, analogamente a quanto già previsto per </a:t>
            </a:r>
            <a:r>
              <a:rPr lang="it-IT" sz="1400" dirty="0" smtClean="0"/>
              <a:t>la riqualificazione </a:t>
            </a:r>
            <a:r>
              <a:rPr lang="it-IT" sz="1400" dirty="0"/>
              <a:t>energetica degli edifici</a:t>
            </a:r>
            <a:r>
              <a:rPr lang="it-IT" sz="1400" dirty="0" smtClean="0"/>
              <a:t>.</a:t>
            </a:r>
          </a:p>
          <a:p>
            <a:pPr marL="0" indent="0" algn="just">
              <a:buNone/>
            </a:pPr>
            <a:r>
              <a:rPr lang="it-IT" sz="1400" b="1" u="sng" dirty="0" smtClean="0">
                <a:latin typeface="Times New Roman" panose="02020603050405020304" pitchFamily="18" charset="0"/>
                <a:cs typeface="Times New Roman" panose="02020603050405020304" pitchFamily="18" charset="0"/>
              </a:rPr>
              <a:t>N.B. </a:t>
            </a:r>
            <a:r>
              <a:rPr lang="it-IT" sz="1400" dirty="0" smtClean="0">
                <a:latin typeface="Times New Roman" panose="02020603050405020304" pitchFamily="18" charset="0"/>
                <a:cs typeface="Times New Roman" panose="02020603050405020304" pitchFamily="18" charset="0"/>
              </a:rPr>
              <a:t>La non osservanza, comporta la perdita del beneficio alla detrazione fiscale prevista.</a:t>
            </a:r>
            <a:endParaRPr lang="it-IT" sz="1400" b="1" u="sng" dirty="0">
              <a:latin typeface="Times New Roman" panose="02020603050405020304" pitchFamily="18" charset="0"/>
              <a:cs typeface="Times New Roman" panose="02020603050405020304" pitchFamily="18" charset="0"/>
            </a:endParaRPr>
          </a:p>
        </p:txBody>
      </p:sp>
      <p:sp>
        <p:nvSpPr>
          <p:cNvPr id="4" name="Titolo 1"/>
          <p:cNvSpPr>
            <a:spLocks noGrp="1"/>
          </p:cNvSpPr>
          <p:nvPr>
            <p:ph type="title"/>
          </p:nvPr>
        </p:nvSpPr>
        <p:spPr>
          <a:ln>
            <a:solidFill>
              <a:schemeClr val="accent1"/>
            </a:solidFill>
          </a:ln>
        </p:spPr>
        <p:txBody>
          <a:bodyPr>
            <a:normAutofit fontScale="90000"/>
          </a:bodyPr>
          <a:lstStyle/>
          <a:p>
            <a:r>
              <a:rPr lang="it-IT" dirty="0" smtClean="0"/>
              <a:t>Regole pratiche da seguire per poter usufruire delle detrazioni</a:t>
            </a:r>
            <a:endParaRPr lang="it-IT"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7995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20080"/>
          </a:xfrm>
          <a:ln>
            <a:solidFill>
              <a:schemeClr val="accent1"/>
            </a:solidFill>
          </a:ln>
        </p:spPr>
        <p:txBody>
          <a:bodyPr>
            <a:normAutofit fontScale="90000"/>
          </a:bodyPr>
          <a:lstStyle/>
          <a:p>
            <a:r>
              <a:rPr lang="it-IT" dirty="0" smtClean="0"/>
              <a:t>                                                                  Come pagare i lavori</a:t>
            </a:r>
            <a:br>
              <a:rPr lang="it-IT" dirty="0" smtClean="0"/>
            </a:br>
            <a:endParaRPr lang="it-IT" dirty="0"/>
          </a:p>
        </p:txBody>
      </p:sp>
      <p:sp>
        <p:nvSpPr>
          <p:cNvPr id="3" name="Segnaposto contenuto 2"/>
          <p:cNvSpPr>
            <a:spLocks noGrp="1"/>
          </p:cNvSpPr>
          <p:nvPr>
            <p:ph idx="1"/>
          </p:nvPr>
        </p:nvSpPr>
        <p:spPr>
          <a:xfrm>
            <a:off x="457200" y="908720"/>
            <a:ext cx="8229600" cy="5217443"/>
          </a:xfrm>
          <a:ln>
            <a:solidFill>
              <a:schemeClr val="accent1"/>
            </a:solidFill>
          </a:ln>
        </p:spPr>
        <p:txBody>
          <a:bodyPr>
            <a:normAutofit fontScale="92500" lnSpcReduction="10000"/>
          </a:bodyPr>
          <a:lstStyle/>
          <a:p>
            <a:pPr marL="0" indent="0" algn="just">
              <a:buNone/>
            </a:pPr>
            <a:r>
              <a:rPr lang="it-IT" sz="1400" dirty="0">
                <a:latin typeface="Times New Roman" panose="02020603050405020304" pitchFamily="18" charset="0"/>
                <a:cs typeface="Times New Roman" panose="02020603050405020304" pitchFamily="18" charset="0"/>
              </a:rPr>
              <a:t>Per fruire della detrazione è necessario che i pagamenti siano effettuati con </a:t>
            </a:r>
            <a:r>
              <a:rPr lang="it-IT" sz="1400" dirty="0" smtClean="0">
                <a:latin typeface="Times New Roman" panose="02020603050405020304" pitchFamily="18" charset="0"/>
                <a:cs typeface="Times New Roman" panose="02020603050405020304" pitchFamily="18" charset="0"/>
              </a:rPr>
              <a:t>bonifico bancario </a:t>
            </a:r>
            <a:r>
              <a:rPr lang="it-IT" sz="1400" dirty="0">
                <a:latin typeface="Times New Roman" panose="02020603050405020304" pitchFamily="18" charset="0"/>
                <a:cs typeface="Times New Roman" panose="02020603050405020304" pitchFamily="18" charset="0"/>
              </a:rPr>
              <a:t>o postale (anche “on line”), da cui risultino:</a:t>
            </a:r>
          </a:p>
          <a:p>
            <a:pPr algn="just"/>
            <a:r>
              <a:rPr lang="it-IT" sz="1400" dirty="0" smtClean="0">
                <a:latin typeface="Times New Roman" panose="02020603050405020304" pitchFamily="18" charset="0"/>
                <a:cs typeface="Times New Roman" panose="02020603050405020304" pitchFamily="18" charset="0"/>
              </a:rPr>
              <a:t>causale </a:t>
            </a:r>
            <a:r>
              <a:rPr lang="it-IT" sz="1400" dirty="0">
                <a:latin typeface="Times New Roman" panose="02020603050405020304" pitchFamily="18" charset="0"/>
                <a:cs typeface="Times New Roman" panose="02020603050405020304" pitchFamily="18" charset="0"/>
              </a:rPr>
              <a:t>del versamento, con riferimento alla norma (articolo 16-bis del </a:t>
            </a:r>
            <a:r>
              <a:rPr lang="it-IT" sz="1400" dirty="0" err="1" smtClean="0">
                <a:latin typeface="Times New Roman" panose="02020603050405020304" pitchFamily="18" charset="0"/>
                <a:cs typeface="Times New Roman" panose="02020603050405020304" pitchFamily="18" charset="0"/>
              </a:rPr>
              <a:t>Dpr</a:t>
            </a:r>
            <a:r>
              <a:rPr lang="it-IT" sz="1400" dirty="0">
                <a:latin typeface="Times New Roman" panose="02020603050405020304" pitchFamily="18" charset="0"/>
                <a:cs typeface="Times New Roman" panose="02020603050405020304" pitchFamily="18" charset="0"/>
              </a:rPr>
              <a:t> </a:t>
            </a:r>
            <a:r>
              <a:rPr lang="it-IT" sz="1400" dirty="0" smtClean="0">
                <a:latin typeface="Times New Roman" panose="02020603050405020304" pitchFamily="18" charset="0"/>
                <a:cs typeface="Times New Roman" panose="02020603050405020304" pitchFamily="18" charset="0"/>
              </a:rPr>
              <a:t>917/1986</a:t>
            </a:r>
            <a:r>
              <a:rPr lang="it-IT" sz="1400" dirty="0">
                <a:latin typeface="Times New Roman" panose="02020603050405020304" pitchFamily="18" charset="0"/>
                <a:cs typeface="Times New Roman" panose="02020603050405020304" pitchFamily="18" charset="0"/>
              </a:rPr>
              <a:t>)</a:t>
            </a:r>
          </a:p>
          <a:p>
            <a:pPr algn="just"/>
            <a:r>
              <a:rPr lang="it-IT" sz="1400" dirty="0" smtClean="0">
                <a:latin typeface="Times New Roman" panose="02020603050405020304" pitchFamily="18" charset="0"/>
                <a:cs typeface="Times New Roman" panose="02020603050405020304" pitchFamily="18" charset="0"/>
              </a:rPr>
              <a:t> </a:t>
            </a:r>
            <a:r>
              <a:rPr lang="it-IT" sz="1400" dirty="0">
                <a:latin typeface="Times New Roman" panose="02020603050405020304" pitchFamily="18" charset="0"/>
                <a:cs typeface="Times New Roman" panose="02020603050405020304" pitchFamily="18" charset="0"/>
              </a:rPr>
              <a:t>codice fiscale del beneficiario della detrazione</a:t>
            </a:r>
          </a:p>
          <a:p>
            <a:pPr algn="just"/>
            <a:r>
              <a:rPr lang="it-IT" sz="1400" dirty="0" smtClean="0">
                <a:latin typeface="Times New Roman" panose="02020603050405020304" pitchFamily="18" charset="0"/>
                <a:cs typeface="Times New Roman" panose="02020603050405020304" pitchFamily="18" charset="0"/>
              </a:rPr>
              <a:t>codice </a:t>
            </a:r>
            <a:r>
              <a:rPr lang="it-IT" sz="1400" dirty="0">
                <a:latin typeface="Times New Roman" panose="02020603050405020304" pitchFamily="18" charset="0"/>
                <a:cs typeface="Times New Roman" panose="02020603050405020304" pitchFamily="18" charset="0"/>
              </a:rPr>
              <a:t>fiscale o numero di partita Iva del </a:t>
            </a:r>
            <a:r>
              <a:rPr lang="it-IT" sz="1400" dirty="0" smtClean="0">
                <a:latin typeface="Times New Roman" panose="02020603050405020304" pitchFamily="18" charset="0"/>
                <a:cs typeface="Times New Roman" panose="02020603050405020304" pitchFamily="18" charset="0"/>
              </a:rPr>
              <a:t>beneficiario </a:t>
            </a:r>
            <a:r>
              <a:rPr lang="it-IT" sz="1400" dirty="0">
                <a:latin typeface="Times New Roman" panose="02020603050405020304" pitchFamily="18" charset="0"/>
                <a:cs typeface="Times New Roman" panose="02020603050405020304" pitchFamily="18" charset="0"/>
              </a:rPr>
              <a:t>del pagamento</a:t>
            </a:r>
            <a:r>
              <a:rPr lang="it-IT" sz="1400" dirty="0" smtClean="0">
                <a:latin typeface="Times New Roman" panose="02020603050405020304" pitchFamily="18" charset="0"/>
                <a:cs typeface="Times New Roman" panose="02020603050405020304" pitchFamily="18" charset="0"/>
              </a:rPr>
              <a:t>.</a:t>
            </a:r>
          </a:p>
          <a:p>
            <a:pPr marL="0" indent="0" algn="just">
              <a:buNone/>
            </a:pPr>
            <a:r>
              <a:rPr lang="it-IT" sz="1400" dirty="0"/>
              <a:t>Quando vi sono più soggetti che sostengono la spesa e tutti intendono fruire </a:t>
            </a:r>
            <a:r>
              <a:rPr lang="it-IT" sz="1400" dirty="0" smtClean="0"/>
              <a:t>della detrazione</a:t>
            </a:r>
            <a:r>
              <a:rPr lang="it-IT" sz="1400" dirty="0"/>
              <a:t>, il bonifico deve riportare il numero di codice fiscale delle </a:t>
            </a:r>
            <a:r>
              <a:rPr lang="it-IT" sz="1400" dirty="0" smtClean="0"/>
              <a:t>persone interessate </a:t>
            </a:r>
            <a:r>
              <a:rPr lang="it-IT" sz="1400" dirty="0"/>
              <a:t>al beneficio.</a:t>
            </a:r>
          </a:p>
          <a:p>
            <a:pPr marL="0" indent="0" algn="just">
              <a:buNone/>
            </a:pPr>
            <a:r>
              <a:rPr lang="it-IT" sz="1400" dirty="0"/>
              <a:t>Per gli interventi realizzati sulle parti comuni condominiali, oltre al codice fiscale </a:t>
            </a:r>
            <a:r>
              <a:rPr lang="it-IT" sz="1400" dirty="0" smtClean="0"/>
              <a:t>del condominio </a:t>
            </a:r>
            <a:r>
              <a:rPr lang="it-IT" sz="1400" dirty="0"/>
              <a:t>è necessario indicare quello dell’amministratore o di altro condomino </a:t>
            </a:r>
            <a:r>
              <a:rPr lang="it-IT" sz="1400" dirty="0" smtClean="0"/>
              <a:t>che effettua </a:t>
            </a:r>
            <a:r>
              <a:rPr lang="it-IT" sz="1400" dirty="0"/>
              <a:t>il pagamento</a:t>
            </a:r>
            <a:r>
              <a:rPr lang="it-IT" sz="1400" dirty="0" smtClean="0"/>
              <a:t>.</a:t>
            </a:r>
          </a:p>
          <a:p>
            <a:pPr marL="0" indent="0" algn="just">
              <a:buNone/>
            </a:pPr>
            <a:endParaRPr lang="it-IT" sz="1400" dirty="0"/>
          </a:p>
          <a:p>
            <a:pPr marL="0" indent="0">
              <a:buNone/>
            </a:pPr>
            <a:endParaRPr lang="it-IT" sz="1400" dirty="0" smtClean="0"/>
          </a:p>
          <a:p>
            <a:pPr marL="0" indent="0">
              <a:buNone/>
            </a:pPr>
            <a:endParaRPr lang="it-IT" sz="1400" dirty="0"/>
          </a:p>
          <a:p>
            <a:pPr marL="0" indent="0">
              <a:buNone/>
            </a:pPr>
            <a:endParaRPr lang="it-IT" sz="1400" dirty="0" smtClean="0"/>
          </a:p>
          <a:p>
            <a:pPr marL="0" indent="0">
              <a:buNone/>
            </a:pPr>
            <a:endParaRPr lang="it-IT" sz="1400" dirty="0"/>
          </a:p>
          <a:p>
            <a:pPr marL="0" indent="0">
              <a:buNone/>
            </a:pPr>
            <a:endParaRPr lang="it-IT" sz="1400" dirty="0" smtClean="0"/>
          </a:p>
          <a:p>
            <a:pPr marL="0" indent="0">
              <a:buNone/>
            </a:pPr>
            <a:endParaRPr lang="it-IT" sz="1400" dirty="0"/>
          </a:p>
          <a:p>
            <a:pPr marL="0" indent="0">
              <a:buNone/>
            </a:pPr>
            <a:endParaRPr lang="it-IT" sz="1400" dirty="0" smtClean="0"/>
          </a:p>
          <a:p>
            <a:pPr marL="0" indent="0">
              <a:buNone/>
            </a:pPr>
            <a:endParaRPr lang="it-IT" sz="1400" dirty="0" smtClean="0"/>
          </a:p>
          <a:p>
            <a:pPr marL="0" indent="0" algn="just">
              <a:buNone/>
            </a:pPr>
            <a:r>
              <a:rPr lang="it-IT" sz="1400" b="1" dirty="0" smtClean="0">
                <a:latin typeface="Times New Roman" panose="02020603050405020304" pitchFamily="18" charset="0"/>
                <a:cs typeface="Times New Roman" panose="02020603050405020304" pitchFamily="18" charset="0"/>
              </a:rPr>
              <a:t>N.B </a:t>
            </a:r>
            <a:r>
              <a:rPr lang="it-IT" sz="1400" dirty="0" smtClean="0">
                <a:latin typeface="Times New Roman" panose="02020603050405020304" pitchFamily="18" charset="0"/>
                <a:cs typeface="Times New Roman" panose="02020603050405020304" pitchFamily="18" charset="0"/>
              </a:rPr>
              <a:t>la non osservanza delle regole appena prescritte comporterebbe la perdita al diritto all’agevolazione, ma in merito </a:t>
            </a:r>
            <a:r>
              <a:rPr lang="it-IT" sz="1400" dirty="0"/>
              <a:t>a questo adempimento, con la circolare n. 43/E del 18 novembre </a:t>
            </a:r>
            <a:r>
              <a:rPr lang="it-IT" sz="1400" dirty="0" smtClean="0"/>
              <a:t>2016,l’Agenzia </a:t>
            </a:r>
            <a:r>
              <a:rPr lang="it-IT" sz="1400" dirty="0"/>
              <a:t>delle Entrate ha precisato che il contribuente non perde il </a:t>
            </a:r>
            <a:r>
              <a:rPr lang="it-IT" sz="1400" dirty="0" smtClean="0"/>
              <a:t>diritto all'agevolazione </a:t>
            </a:r>
            <a:r>
              <a:rPr lang="it-IT" sz="1400" dirty="0"/>
              <a:t>se, per errore, ha utilizzato un bonifico diverso da </a:t>
            </a:r>
            <a:r>
              <a:rPr lang="it-IT" sz="1400" dirty="0" smtClean="0"/>
              <a:t>quello “dedicato</a:t>
            </a:r>
            <a:r>
              <a:rPr lang="it-IT" sz="1400" dirty="0"/>
              <a:t>” o se lo ha compilato in modo </a:t>
            </a:r>
            <a:r>
              <a:rPr lang="it-IT" sz="1400" dirty="0" smtClean="0"/>
              <a:t>errato. </a:t>
            </a:r>
            <a:r>
              <a:rPr lang="it-IT" sz="1400" dirty="0"/>
              <a:t>Per usufruire </a:t>
            </a:r>
            <a:r>
              <a:rPr lang="it-IT" sz="1400" dirty="0" smtClean="0"/>
              <a:t>dell’agevolazione </a:t>
            </a:r>
            <a:r>
              <a:rPr lang="it-IT" sz="1400" dirty="0"/>
              <a:t>in </a:t>
            </a:r>
            <a:r>
              <a:rPr lang="it-IT" sz="1400" dirty="0" smtClean="0"/>
              <a:t>queste ipotesi </a:t>
            </a:r>
            <a:r>
              <a:rPr lang="it-IT" sz="1400" dirty="0"/>
              <a:t>è necessario farsi rilasciare una dichiarazione sostitutiva di atto notorio </a:t>
            </a:r>
            <a:r>
              <a:rPr lang="it-IT" sz="1400" dirty="0" smtClean="0"/>
              <a:t>in cui </a:t>
            </a:r>
            <a:r>
              <a:rPr lang="it-IT" sz="1400" dirty="0"/>
              <a:t>il beneficiario dell’accredito attesti di aver ricevuto le somme e di averle </a:t>
            </a:r>
            <a:r>
              <a:rPr lang="it-IT" sz="1400" dirty="0" smtClean="0"/>
              <a:t>incluse nella </a:t>
            </a:r>
            <a:r>
              <a:rPr lang="it-IT" sz="1400" dirty="0"/>
              <a:t>propria contabilità </a:t>
            </a:r>
            <a:r>
              <a:rPr lang="it-IT" sz="1400" dirty="0" smtClean="0"/>
              <a:t>d’impresa. </a:t>
            </a:r>
            <a:endParaRPr lang="it-IT" sz="1400" b="1" dirty="0">
              <a:latin typeface="Times New Roman" panose="02020603050405020304" pitchFamily="18" charset="0"/>
              <a:cs typeface="Times New Roman" panose="02020603050405020304" pitchFamily="18" charset="0"/>
            </a:endParaRPr>
          </a:p>
        </p:txBody>
      </p:sp>
      <p:pic>
        <p:nvPicPr>
          <p:cNvPr id="2050" name="Picture 2" descr="C:\Users\m.antona\Desktop\bonific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520" y="2852936"/>
            <a:ext cx="4862314" cy="1728823"/>
          </a:xfrm>
          <a:prstGeom prst="rect">
            <a:avLst/>
          </a:prstGeom>
          <a:noFill/>
          <a:extLst>
            <a:ext uri="{909E8E84-426E-40DD-AFC4-6F175D3DCCD1}">
              <a14:hiddenFill xmlns:a14="http://schemas.microsoft.com/office/drawing/2010/main">
                <a:solidFill>
                  <a:srgbClr val="FFFFFF"/>
                </a:solidFill>
              </a14:hiddenFill>
            </a:ext>
          </a:extLst>
        </p:spPr>
      </p:pic>
      <p:pic>
        <p:nvPicPr>
          <p:cNvPr id="337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7878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SEZIONE IIIA</a:t>
            </a:r>
            <a:endParaRPr lang="it-IT" dirty="0"/>
          </a:p>
        </p:txBody>
      </p:sp>
      <p:sp>
        <p:nvSpPr>
          <p:cNvPr id="3" name="Segnaposto contenuto 2"/>
          <p:cNvSpPr>
            <a:spLocks noGrp="1"/>
          </p:cNvSpPr>
          <p:nvPr>
            <p:ph idx="1"/>
          </p:nvPr>
        </p:nvSpPr>
        <p:spPr>
          <a:xfrm>
            <a:off x="179512" y="1600200"/>
            <a:ext cx="8784976" cy="4525963"/>
          </a:xfrm>
        </p:spPr>
        <p:txBody>
          <a:bodyPr/>
          <a:lstStyle/>
          <a:p>
            <a:pPr marL="0" indent="0">
              <a:buNone/>
            </a:pPr>
            <a:r>
              <a:rPr lang="it-IT" dirty="0" smtClean="0"/>
              <a:t> </a:t>
            </a:r>
            <a:endParaRPr lang="it-IT" dirty="0"/>
          </a:p>
        </p:txBody>
      </p:sp>
      <p:pic>
        <p:nvPicPr>
          <p:cNvPr id="2050" name="Picture 2" descr="C:\Users\m.torrisi\Desktop\PRATICHE\Ristrutturazione edilizia\QE_Sezione3a_102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04864"/>
            <a:ext cx="8424936" cy="2952328"/>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3292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SEZIONE IIIB</a:t>
            </a:r>
            <a:endParaRPr lang="it-IT" dirty="0"/>
          </a:p>
        </p:txBody>
      </p:sp>
      <p:sp>
        <p:nvSpPr>
          <p:cNvPr id="3" name="Segnaposto contenuto 2"/>
          <p:cNvSpPr>
            <a:spLocks noGrp="1"/>
          </p:cNvSpPr>
          <p:nvPr>
            <p:ph idx="1"/>
          </p:nvPr>
        </p:nvSpPr>
        <p:spPr>
          <a:xfrm>
            <a:off x="457200" y="1268760"/>
            <a:ext cx="8229600" cy="5400600"/>
          </a:xfrm>
        </p:spPr>
        <p:txBody>
          <a:bodyPr/>
          <a:lstStyle/>
          <a:p>
            <a:pPr marL="0" indent="0">
              <a:buNone/>
            </a:pPr>
            <a:r>
              <a:rPr lang="it-IT" dirty="0" smtClean="0"/>
              <a:t> </a:t>
            </a:r>
            <a:endParaRPr lang="it-IT" dirty="0"/>
          </a:p>
        </p:txBody>
      </p:sp>
      <p:pic>
        <p:nvPicPr>
          <p:cNvPr id="3074" name="Picture 2" descr="C:\Users\m.torrisi\Desktop\PRATICHE\Ristrutturazione edilizia\QE_Sezione3b_102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84784"/>
            <a:ext cx="7632847"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63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FONTI</a:t>
            </a:r>
            <a:endParaRPr lang="it-IT" dirty="0"/>
          </a:p>
        </p:txBody>
      </p:sp>
      <p:sp>
        <p:nvSpPr>
          <p:cNvPr id="3" name="Segnaposto contenuto 2"/>
          <p:cNvSpPr>
            <a:spLocks noGrp="1"/>
          </p:cNvSpPr>
          <p:nvPr>
            <p:ph idx="1"/>
          </p:nvPr>
        </p:nvSpPr>
        <p:spPr>
          <a:xfrm>
            <a:off x="457200" y="1600200"/>
            <a:ext cx="8229600" cy="4997152"/>
          </a:xfrm>
          <a:ln>
            <a:solidFill>
              <a:schemeClr val="accent1"/>
            </a:solidFill>
          </a:ln>
        </p:spPr>
        <p:txBody>
          <a:bodyPr>
            <a:normAutofit lnSpcReduction="10000"/>
          </a:bodyPr>
          <a:lstStyle/>
          <a:p>
            <a:r>
              <a:rPr lang="it-IT" sz="1800" dirty="0" smtClean="0"/>
              <a:t>ART. 3 COMMA 1 LETTERE A, B, C E D DPR 380/2001 (T.U. EDILIZIA);</a:t>
            </a:r>
          </a:p>
          <a:p>
            <a:r>
              <a:rPr lang="it-IT" sz="1800" dirty="0" smtClean="0"/>
              <a:t>DM 29/12/99 PUBBLICATO IN G.U. 306/99 (IVA 10% - BENI SIGNIFICATIVI);</a:t>
            </a:r>
          </a:p>
          <a:p>
            <a:r>
              <a:rPr lang="it-IT" sz="1800" dirty="0" smtClean="0"/>
              <a:t>LEGGE 488/1999 (IVA 10%);</a:t>
            </a:r>
          </a:p>
          <a:p>
            <a:r>
              <a:rPr lang="it-IT" sz="1800" dirty="0" smtClean="0"/>
              <a:t>ART. 31, COMMA 1 LEGGE 457/1978;</a:t>
            </a:r>
          </a:p>
          <a:p>
            <a:r>
              <a:rPr lang="it-IT" sz="1800" dirty="0" smtClean="0"/>
              <a:t>LEGGE 205/2017 (LEGGE DI BILANCIO 2018);</a:t>
            </a:r>
          </a:p>
          <a:p>
            <a:r>
              <a:rPr lang="it-IT" sz="1800" dirty="0" smtClean="0"/>
              <a:t>CIRCOLARE MINISTERIALE 71/E 7 APRILE 2000;</a:t>
            </a:r>
          </a:p>
          <a:p>
            <a:r>
              <a:rPr lang="it-IT" sz="1800" dirty="0" smtClean="0"/>
              <a:t>ART. 1, COMMA 88, LEGGE 208/2015;</a:t>
            </a:r>
          </a:p>
          <a:p>
            <a:r>
              <a:rPr lang="it-IT" sz="1800" dirty="0" smtClean="0"/>
              <a:t>ART. 1, COMMI DA 344 A 347, LEGGE 296/2006;</a:t>
            </a:r>
          </a:p>
          <a:p>
            <a:r>
              <a:rPr lang="it-IT" sz="1800" dirty="0" smtClean="0"/>
              <a:t>PROVVEDIMENTO 19.02.2007;</a:t>
            </a:r>
          </a:p>
          <a:p>
            <a:r>
              <a:rPr lang="it-IT" sz="1800" dirty="0" smtClean="0"/>
              <a:t>DM 11.03.2008;</a:t>
            </a:r>
          </a:p>
          <a:p>
            <a:r>
              <a:rPr lang="it-IT" sz="1800" dirty="0" smtClean="0"/>
              <a:t>ALLEGATO III DM 04.08.2011</a:t>
            </a:r>
          </a:p>
          <a:p>
            <a:r>
              <a:rPr lang="it-IT" sz="1800" dirty="0" smtClean="0"/>
              <a:t>CIRCOLARE 3/E DEL 02.03.2016</a:t>
            </a:r>
          </a:p>
          <a:p>
            <a:r>
              <a:rPr lang="it-IT" sz="1800" dirty="0" smtClean="0"/>
              <a:t>CIRCOLARE 57/1998</a:t>
            </a:r>
          </a:p>
          <a:p>
            <a:r>
              <a:rPr lang="it-IT" sz="2000" dirty="0" smtClean="0"/>
              <a:t>ART. 16-BIS DEL DPR 917/86</a:t>
            </a:r>
          </a:p>
          <a:p>
            <a:r>
              <a:rPr lang="it-IT" sz="2000" dirty="0" smtClean="0"/>
              <a:t>D.L. 83/2012</a:t>
            </a:r>
          </a:p>
          <a:p>
            <a:r>
              <a:rPr lang="it-IT" sz="2000" dirty="0" smtClean="0"/>
              <a:t>CIRCOLARE 43/E 18.11.2016</a:t>
            </a:r>
            <a:endParaRPr lang="it-IT"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5949280"/>
            <a:ext cx="1281807" cy="54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721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smtClean="0"/>
              <a:t>Riqualificazione energetica…cenni	</a:t>
            </a:r>
            <a:endParaRPr lang="it-IT" dirty="0"/>
          </a:p>
        </p:txBody>
      </p:sp>
      <p:sp>
        <p:nvSpPr>
          <p:cNvPr id="3" name="Segnaposto contenuto 2"/>
          <p:cNvSpPr>
            <a:spLocks noGrp="1"/>
          </p:cNvSpPr>
          <p:nvPr>
            <p:ph idx="1"/>
          </p:nvPr>
        </p:nvSpPr>
        <p:spPr>
          <a:ln>
            <a:solidFill>
              <a:schemeClr val="accent1"/>
            </a:solidFill>
          </a:ln>
        </p:spPr>
        <p:txBody>
          <a:bodyPr>
            <a:normAutofit/>
          </a:bodyPr>
          <a:lstStyle/>
          <a:p>
            <a:pPr algn="just"/>
            <a:r>
              <a:rPr lang="it-IT" sz="1400" dirty="0" smtClean="0"/>
              <a:t>Con l’articolo 1, comma 3, legge 205/2017 il legislatore ha introdotto alcune modifiche alle agevolazioni sul risparmio energetico, prevedendo nuove ipotesi, alcune riduzioni del beneficio e esclusioni per gli interventi effettuati dal 01/01/2018 al prossimo 31/12/2018. Tra le novità più interessanti per il 2018, </a:t>
            </a:r>
            <a:r>
              <a:rPr lang="it-IT" sz="1400" b="1" u="sng" dirty="0" smtClean="0"/>
              <a:t>l’estensione dell’agevolazione del 65% sul risparmio energetico anche per la sostituzione di impianti esistenti con micro-cogeneratori</a:t>
            </a:r>
            <a:r>
              <a:rPr lang="it-IT" sz="1400" dirty="0" smtClean="0"/>
              <a:t> nonché l’introduzione di </a:t>
            </a:r>
            <a:r>
              <a:rPr lang="it-IT" sz="1400" b="1" u="sng" dirty="0" smtClean="0"/>
              <a:t>un’agevolazione in caso di contestuale esecuzione di interventi di riduzione del rischio sismico e di riqualificazione energetica </a:t>
            </a:r>
            <a:r>
              <a:rPr lang="it-IT" sz="1400" dirty="0" smtClean="0"/>
              <a:t>su parti comuni condominiali nelle zone di rischio sismico (agevolata dell’80-85% nel limite di 136.000€ per unità immobiliare.</a:t>
            </a:r>
          </a:p>
          <a:p>
            <a:pPr algn="just"/>
            <a:r>
              <a:rPr lang="it-IT" sz="1400" dirty="0" smtClean="0"/>
              <a:t>Con riferimento alle riduzioni dell’incentivo, gli infissi, schermature solari e alcuni impianti di climatizzazione invernale potranno essere agevolati ma con aliquota ridotta dal 65% al 50%. Per gli impianti di climatizzazione invernale, in particolare, viene disciplinata l’applicazione dell’aliquota di detrazione del 50% per gli impianti con efficienza pari almeno alla classe A.</a:t>
            </a:r>
          </a:p>
          <a:p>
            <a:pPr algn="just"/>
            <a:r>
              <a:rPr lang="it-IT" sz="1400" dirty="0" smtClean="0"/>
              <a:t>L’agevolazione viene incrementata del 65% nel caso in cui:</a:t>
            </a:r>
          </a:p>
          <a:p>
            <a:pPr algn="just">
              <a:buFont typeface="+mj-lt"/>
              <a:buAutoNum type="arabicPeriod"/>
            </a:pPr>
            <a:r>
              <a:rPr lang="it-IT" sz="1400" dirty="0" smtClean="0"/>
              <a:t>Sia prevista la contestuale installazione di sistemi di termoregolazione evoluti;</a:t>
            </a:r>
          </a:p>
          <a:p>
            <a:pPr algn="just">
              <a:buFont typeface="+mj-lt"/>
              <a:buAutoNum type="arabicPeriod"/>
            </a:pPr>
            <a:r>
              <a:rPr lang="it-IT" sz="1400" dirty="0" smtClean="0"/>
              <a:t>L’intervento preveda la sostituzione dell’impianto di climatizzazione con un impianto dotato di apparecchi ibridi costituiti da pompa di calore integrata con caldaia a condensazione.</a:t>
            </a:r>
            <a:endParaRPr lang="it-IT" sz="1400" dirty="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1731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smtClean="0"/>
              <a:t>RIQUALIFICAZIONE ENERGETICA SU PARTI COMUNI CONDOMINIALI</a:t>
            </a:r>
            <a:endParaRPr lang="it-IT" dirty="0"/>
          </a:p>
        </p:txBody>
      </p:sp>
      <p:sp>
        <p:nvSpPr>
          <p:cNvPr id="3" name="Segnaposto contenuto 2"/>
          <p:cNvSpPr>
            <a:spLocks noGrp="1"/>
          </p:cNvSpPr>
          <p:nvPr>
            <p:ph idx="1"/>
          </p:nvPr>
        </p:nvSpPr>
        <p:spPr>
          <a:ln>
            <a:solidFill>
              <a:schemeClr val="accent1"/>
            </a:solidFill>
          </a:ln>
        </p:spPr>
        <p:txBody>
          <a:bodyPr>
            <a:normAutofit/>
          </a:bodyPr>
          <a:lstStyle/>
          <a:p>
            <a:pPr algn="just"/>
            <a:r>
              <a:rPr lang="it-IT" sz="1400" dirty="0" smtClean="0"/>
              <a:t>Gli interventi di riqualificazione energetica sulle parti comuni condominiali possono beneficiare di un’agevolazione ulteriormente maggiorata , finanziata fino al prossimo 31.12.2021. La legge di Bilancio non è intervenuta sull’argomento, pertanto le agevolazioni restano fisse nella misura determinata dal precedente intervento.</a:t>
            </a:r>
          </a:p>
          <a:p>
            <a:pPr marL="0" indent="0" algn="just">
              <a:buNone/>
            </a:pPr>
            <a:endParaRPr lang="it-IT" sz="1400" dirty="0"/>
          </a:p>
          <a:p>
            <a:pPr marL="0" indent="0" algn="just">
              <a:buNone/>
            </a:pPr>
            <a:endParaRPr lang="it-IT" sz="1400" dirty="0" smtClean="0"/>
          </a:p>
          <a:p>
            <a:pPr marL="0" indent="0" algn="just">
              <a:buNone/>
            </a:pPr>
            <a:endParaRPr lang="it-IT" sz="1400" dirty="0"/>
          </a:p>
          <a:p>
            <a:pPr marL="0" indent="0" algn="just">
              <a:buNone/>
            </a:pPr>
            <a:endParaRPr lang="it-IT" sz="1400" dirty="0" smtClean="0"/>
          </a:p>
          <a:p>
            <a:pPr marL="0" indent="0" algn="just">
              <a:buNone/>
            </a:pPr>
            <a:endParaRPr lang="it-IT" sz="1400" dirty="0"/>
          </a:p>
          <a:p>
            <a:pPr marL="0" indent="0" algn="just">
              <a:buNone/>
            </a:pPr>
            <a:endParaRPr lang="it-IT" sz="1400" dirty="0" smtClean="0"/>
          </a:p>
          <a:p>
            <a:pPr marL="0" indent="0" algn="just">
              <a:buNone/>
            </a:pPr>
            <a:endParaRPr lang="it-IT" sz="1400" dirty="0"/>
          </a:p>
          <a:p>
            <a:pPr marL="0" indent="0" algn="just">
              <a:buNone/>
            </a:pPr>
            <a:endParaRPr lang="it-IT" sz="1400" dirty="0" smtClean="0"/>
          </a:p>
          <a:p>
            <a:pPr marL="0" indent="0" algn="just">
              <a:buNone/>
            </a:pPr>
            <a:endParaRPr lang="it-IT" sz="1400" dirty="0"/>
          </a:p>
          <a:p>
            <a:pPr marL="0" indent="0" algn="just">
              <a:buNone/>
            </a:pPr>
            <a:endParaRPr lang="it-IT" sz="1400" dirty="0" smtClean="0"/>
          </a:p>
          <a:p>
            <a:pPr marL="0" indent="0" algn="just">
              <a:buNone/>
            </a:pPr>
            <a:endParaRPr lang="it-IT" sz="1400" dirty="0"/>
          </a:p>
          <a:p>
            <a:pPr marL="0" indent="0" algn="just">
              <a:buNone/>
            </a:pPr>
            <a:r>
              <a:rPr lang="it-IT" sz="1400" b="1" u="sng" dirty="0" smtClean="0"/>
              <a:t>SPESA MASSIMA: 40.000€ per ogni unità abitativa di cui è composto il condominio</a:t>
            </a:r>
            <a:endParaRPr lang="it-IT" sz="1400" b="1" u="sng"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365" y="2924944"/>
            <a:ext cx="6480720"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0296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a:bodyPr>
          <a:lstStyle/>
          <a:p>
            <a:r>
              <a:rPr lang="it-IT" dirty="0" smtClean="0"/>
              <a:t>Tipologie di intervento generali	</a:t>
            </a:r>
            <a:endParaRPr lang="it-IT"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600200"/>
            <a:ext cx="820891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637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SEZIONE IV</a:t>
            </a:r>
            <a:endParaRPr lang="it-IT" dirty="0"/>
          </a:p>
        </p:txBody>
      </p:sp>
      <p:sp>
        <p:nvSpPr>
          <p:cNvPr id="3" name="Segnaposto contenuto 2"/>
          <p:cNvSpPr>
            <a:spLocks noGrp="1"/>
          </p:cNvSpPr>
          <p:nvPr>
            <p:ph idx="1"/>
          </p:nvPr>
        </p:nvSpPr>
        <p:spPr/>
        <p:txBody>
          <a:bodyPr/>
          <a:lstStyle/>
          <a:p>
            <a:pPr marL="0" indent="0">
              <a:buNone/>
            </a:pPr>
            <a:r>
              <a:rPr lang="it-IT" dirty="0" smtClean="0"/>
              <a:t> </a:t>
            </a:r>
            <a:endParaRPr lang="it-IT" dirty="0"/>
          </a:p>
        </p:txBody>
      </p:sp>
      <p:pic>
        <p:nvPicPr>
          <p:cNvPr id="7170" name="Picture 2" descr="C:\Users\m.torrisi\Desktop\PRATICHE\Ristrutturazione edilizia\QE_Sezione4_102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924944"/>
            <a:ext cx="8064896" cy="2088231"/>
          </a:xfrm>
          <a:prstGeom prst="rect">
            <a:avLst/>
          </a:prstGeom>
          <a:noFill/>
          <a:extLst>
            <a:ext uri="{909E8E84-426E-40DD-AFC4-6F175D3DCCD1}">
              <a14:hiddenFill xmlns:a14="http://schemas.microsoft.com/office/drawing/2010/main">
                <a:solidFill>
                  <a:srgbClr val="FFFFFF"/>
                </a:solidFill>
              </a14:hiddenFill>
            </a:ext>
          </a:extLst>
        </p:spPr>
      </p:pic>
      <p:pic>
        <p:nvPicPr>
          <p:cNvPr id="266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1604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Misure antisismiche</a:t>
            </a:r>
            <a:endParaRPr lang="it-IT" dirty="0"/>
          </a:p>
        </p:txBody>
      </p:sp>
      <p:sp>
        <p:nvSpPr>
          <p:cNvPr id="3" name="Segnaposto contenuto 2"/>
          <p:cNvSpPr>
            <a:spLocks noGrp="1"/>
          </p:cNvSpPr>
          <p:nvPr>
            <p:ph idx="1"/>
          </p:nvPr>
        </p:nvSpPr>
        <p:spPr>
          <a:ln>
            <a:solidFill>
              <a:schemeClr val="accent1"/>
            </a:solidFill>
          </a:ln>
        </p:spPr>
        <p:txBody>
          <a:bodyPr>
            <a:normAutofit/>
          </a:bodyPr>
          <a:lstStyle/>
          <a:p>
            <a:pPr algn="just"/>
            <a:r>
              <a:rPr lang="it-IT" sz="1400" dirty="0" smtClean="0"/>
              <a:t>In materia di misure antisismiche, invece, l’agevolazione viene ammessa per le spese sostenute fino al prossimo 31.12.2021 con riferimento alle costruzioni adibite ad abitazione e ad attività produttive ubicate nelle zone sismiche ad alta pericolosità (zone 1, 2 e 3). La detrazione viene riconosciuta in misura pari al 50% da ripartire in 5 rate annuali su una spesa massima di 96.000. Se dagli interventi viene registrata una riduzione del rischio sismico:</a:t>
            </a:r>
          </a:p>
          <a:p>
            <a:pPr algn="just">
              <a:buFont typeface="+mj-lt"/>
              <a:buAutoNum type="arabicPeriod"/>
            </a:pPr>
            <a:r>
              <a:rPr lang="it-IT" sz="1400" u="sng" dirty="0" smtClean="0"/>
              <a:t>Di una classe, la detrazione viene maggiorata al 70%;</a:t>
            </a:r>
          </a:p>
          <a:p>
            <a:pPr algn="just">
              <a:buFont typeface="+mj-lt"/>
              <a:buAutoNum type="arabicPeriod"/>
            </a:pPr>
            <a:r>
              <a:rPr lang="it-IT" sz="1400" u="sng" dirty="0" smtClean="0"/>
              <a:t>Di due classi, viene maggiorata all’80%</a:t>
            </a:r>
          </a:p>
          <a:p>
            <a:pPr algn="just"/>
            <a:r>
              <a:rPr lang="it-IT" sz="1400" dirty="0" smtClean="0"/>
              <a:t>Se i medesimi interventi sono realizzati su parti comuni condominiali, le aliquote sono incrementate al 75% ed all’85% (rispettivamente per la riduzione ad una o due classi di rischio) su una spesa massima di 96.000€ per unità immobiliare.</a:t>
            </a:r>
            <a:endParaRPr lang="it-IT" sz="1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26" y="4149080"/>
            <a:ext cx="7858125"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811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Ambito soggettivo di applicazione</a:t>
            </a:r>
            <a:endParaRPr lang="it-IT" dirty="0"/>
          </a:p>
        </p:txBody>
      </p:sp>
      <p:sp>
        <p:nvSpPr>
          <p:cNvPr id="3" name="Segnaposto contenuto 2"/>
          <p:cNvSpPr>
            <a:spLocks noGrp="1"/>
          </p:cNvSpPr>
          <p:nvPr>
            <p:ph idx="1"/>
          </p:nvPr>
        </p:nvSpPr>
        <p:spPr>
          <a:ln>
            <a:solidFill>
              <a:schemeClr val="accent1"/>
            </a:solidFill>
          </a:ln>
        </p:spPr>
        <p:txBody>
          <a:bodyPr>
            <a:normAutofit/>
          </a:bodyPr>
          <a:lstStyle/>
          <a:p>
            <a:pPr algn="just"/>
            <a:r>
              <a:rPr lang="it-IT" sz="2800" dirty="0" smtClean="0"/>
              <a:t>La detrazione può essere fruita, oltre che dagli Istituti autonomi per le case popolari (IACP), </a:t>
            </a:r>
            <a:r>
              <a:rPr lang="it-IT" sz="2800" b="1" u="sng" dirty="0" smtClean="0"/>
              <a:t>anche dagli Enti aventi le stesse finalità sociali di detti Istituti, istituiti nella forma di società che rispondono ai requisiti europei in materia di «in </a:t>
            </a:r>
            <a:r>
              <a:rPr lang="it-IT" sz="2800" b="1" u="sng" dirty="0" err="1" smtClean="0"/>
              <a:t>house</a:t>
            </a:r>
            <a:r>
              <a:rPr lang="it-IT" sz="2800" b="1" u="sng" dirty="0" smtClean="0"/>
              <a:t> </a:t>
            </a:r>
            <a:r>
              <a:rPr lang="it-IT" sz="2800" b="1" u="sng" dirty="0" err="1" smtClean="0"/>
              <a:t>providing</a:t>
            </a:r>
            <a:r>
              <a:rPr lang="it-IT" sz="2800" b="1" u="sng" dirty="0" smtClean="0"/>
              <a:t>»</a:t>
            </a:r>
            <a:r>
              <a:rPr lang="it-IT" sz="2800" dirty="0" smtClean="0"/>
              <a:t> costituiti ed operanti al 31.12.2013 e nei confronti delle </a:t>
            </a:r>
            <a:r>
              <a:rPr lang="it-IT" sz="2800" b="1" u="sng" dirty="0" smtClean="0"/>
              <a:t>cooperative di abitazione a proprietà indivisa </a:t>
            </a:r>
            <a:r>
              <a:rPr lang="it-IT" sz="2800" dirty="0" smtClean="0"/>
              <a:t>per interventi realizzati su immobili dalle stesse posseduti e assegnati in godimento ai soci.</a:t>
            </a:r>
            <a:endParaRPr lang="it-IT" sz="2800" dirty="0"/>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5864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smtClean="0"/>
              <a:t>Bonus mobili</a:t>
            </a:r>
            <a:br>
              <a:rPr lang="it-IT" dirty="0" smtClean="0"/>
            </a:br>
            <a:endParaRPr lang="it-IT" dirty="0"/>
          </a:p>
        </p:txBody>
      </p:sp>
      <p:sp>
        <p:nvSpPr>
          <p:cNvPr id="3" name="Segnaposto contenuto 2"/>
          <p:cNvSpPr>
            <a:spLocks noGrp="1"/>
          </p:cNvSpPr>
          <p:nvPr>
            <p:ph idx="1"/>
          </p:nvPr>
        </p:nvSpPr>
        <p:spPr>
          <a:ln>
            <a:solidFill>
              <a:schemeClr val="tx2"/>
            </a:solidFill>
          </a:ln>
        </p:spPr>
        <p:txBody>
          <a:bodyPr/>
          <a:lstStyle/>
          <a:p>
            <a:pPr lvl="0" algn="just"/>
            <a:r>
              <a:rPr lang="it-IT" sz="1400" dirty="0">
                <a:solidFill>
                  <a:prstClr val="black"/>
                </a:solidFill>
              </a:rPr>
              <a:t>Con la legge di Bilancio 2018 è stata prorogata la detrazione fiscale del 50% con un tetto di spesa di 10.000€ (in pratica un bonus di 5.000€) per chi acquista arredi e grandi elettrodomestici legati a lavori di ristrutturazione edilizia.</a:t>
            </a:r>
          </a:p>
          <a:p>
            <a:pPr lvl="0" algn="just"/>
            <a:r>
              <a:rPr lang="it-IT" sz="1400" dirty="0">
                <a:solidFill>
                  <a:prstClr val="black"/>
                </a:solidFill>
              </a:rPr>
              <a:t>Sarà possibile beneficiare del bonus mobili per acquisti effettuati fino al 31 Dicembre 2018.</a:t>
            </a:r>
          </a:p>
          <a:p>
            <a:pPr lvl="0" algn="just"/>
            <a:r>
              <a:rPr lang="it-IT" sz="1400" dirty="0">
                <a:solidFill>
                  <a:prstClr val="black"/>
                </a:solidFill>
              </a:rPr>
              <a:t>Al momento non sono cambiate le regole per </a:t>
            </a:r>
            <a:r>
              <a:rPr lang="it-IT" sz="1400" dirty="0" smtClean="0">
                <a:solidFill>
                  <a:prstClr val="black"/>
                </a:solidFill>
              </a:rPr>
              <a:t>beneficiarne. Infatti </a:t>
            </a:r>
            <a:r>
              <a:rPr lang="it-IT" sz="1400" dirty="0">
                <a:solidFill>
                  <a:prstClr val="black"/>
                </a:solidFill>
              </a:rPr>
              <a:t>sarà necessario che gli arredi e gli elettrodomestici che si intende portare in detrazione fiscale con il bonus siano finalizzati ad arredare immobili oggetto di interventi di ristrutturazione </a:t>
            </a:r>
            <a:r>
              <a:rPr lang="it-IT" sz="1400" dirty="0" smtClean="0">
                <a:solidFill>
                  <a:prstClr val="black"/>
                </a:solidFill>
              </a:rPr>
              <a:t>edilizia</a:t>
            </a:r>
            <a:r>
              <a:rPr lang="it-IT" sz="1400" dirty="0" smtClean="0"/>
              <a:t>:</a:t>
            </a:r>
          </a:p>
          <a:p>
            <a:pPr lvl="0" algn="just">
              <a:buFont typeface="+mj-lt"/>
              <a:buAutoNum type="arabicPeriod"/>
            </a:pPr>
            <a:r>
              <a:rPr lang="it-IT" sz="1400" b="1" u="sng" dirty="0" smtClean="0">
                <a:solidFill>
                  <a:prstClr val="black"/>
                </a:solidFill>
              </a:rPr>
              <a:t>Mobili nuovi</a:t>
            </a:r>
            <a:r>
              <a:rPr lang="it-IT" sz="1400" dirty="0" smtClean="0">
                <a:solidFill>
                  <a:prstClr val="black"/>
                </a:solidFill>
              </a:rPr>
              <a:t>: letti, armadi, cassettiere, librerie, scrivanie, tavoli, sedie, comodini, divani, poltrone, credenze, materassi e apparecchi di illuminazione. E’ escluso l’acquisto di porte, pavimentazioni, tende e tendaggi nonché di altri complementi di arredo;</a:t>
            </a:r>
          </a:p>
          <a:p>
            <a:pPr lvl="0" algn="just">
              <a:buFont typeface="+mj-lt"/>
              <a:buAutoNum type="arabicPeriod"/>
            </a:pPr>
            <a:r>
              <a:rPr lang="it-IT" sz="1400" b="1" u="sng" dirty="0" smtClean="0">
                <a:solidFill>
                  <a:prstClr val="black"/>
                </a:solidFill>
              </a:rPr>
              <a:t>Grandi elettrodomestici nuovi </a:t>
            </a:r>
            <a:r>
              <a:rPr lang="it-IT" sz="1400" dirty="0" smtClean="0">
                <a:solidFill>
                  <a:prstClr val="black"/>
                </a:solidFill>
              </a:rPr>
              <a:t>di classe energetica non inferiore alla A+ (A per i forni), per le apparecchiature per le quali sia prevista l’etichetta energetica: frigoriferi, congelatori, lavatrici, asciugatrici, lavastoviglie, apparecchi di cottura, stufe elettriche, piastre riscaldanti elettriche, forni a microonde, apparecchi elettrici di riscaldamento, radiatori elettrici, ventilatori elettrici, apparecchi per il condizionamento.</a:t>
            </a:r>
          </a:p>
          <a:p>
            <a:pPr marL="0" lvl="0" indent="0" algn="just">
              <a:buNone/>
            </a:pPr>
            <a:r>
              <a:rPr lang="it-IT" sz="1400" dirty="0" smtClean="0">
                <a:solidFill>
                  <a:prstClr val="black"/>
                </a:solidFill>
              </a:rPr>
              <a:t>Tra le spese da portare in detrazione si possono includere quelle di trasporto e di montaggio dei beni acquistati.</a:t>
            </a:r>
            <a:endParaRPr lang="it-IT" sz="1400" dirty="0">
              <a:solidFill>
                <a:prstClr val="black"/>
              </a:solidFill>
            </a:endParaRPr>
          </a:p>
          <a:p>
            <a:pPr marL="0" lvl="0" indent="0" algn="just">
              <a:buNone/>
            </a:pPr>
            <a:r>
              <a:rPr lang="it-IT" sz="1400" b="1" u="sng" dirty="0" smtClean="0">
                <a:solidFill>
                  <a:prstClr val="black"/>
                </a:solidFill>
              </a:rPr>
              <a:t>Inoltre l’acquisto di mobili o di grandi elettrodomestici è agevolabile anche se i beni sono destinati ad arredare un ambiente diverso dello stesso immobile oggetto di intervento edilizio.</a:t>
            </a: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260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a:ln>
            <a:solidFill>
              <a:schemeClr val="accent1"/>
            </a:solidFill>
          </a:ln>
        </p:spPr>
        <p:txBody>
          <a:bodyPr>
            <a:normAutofit fontScale="90000"/>
          </a:bodyPr>
          <a:lstStyle/>
          <a:p>
            <a:r>
              <a:rPr lang="it-IT" dirty="0" smtClean="0"/>
              <a:t>Pagamento e documenti da conservare</a:t>
            </a:r>
            <a:endParaRPr lang="it-IT" dirty="0"/>
          </a:p>
        </p:txBody>
      </p:sp>
      <p:sp>
        <p:nvSpPr>
          <p:cNvPr id="3" name="Segnaposto contenuto 2"/>
          <p:cNvSpPr>
            <a:spLocks noGrp="1"/>
          </p:cNvSpPr>
          <p:nvPr>
            <p:ph idx="1"/>
          </p:nvPr>
        </p:nvSpPr>
        <p:spPr>
          <a:xfrm>
            <a:off x="457200" y="1268761"/>
            <a:ext cx="8229600" cy="2448272"/>
          </a:xfrm>
          <a:ln>
            <a:solidFill>
              <a:schemeClr val="accent1"/>
            </a:solidFill>
          </a:ln>
        </p:spPr>
        <p:txBody>
          <a:bodyPr>
            <a:normAutofit/>
          </a:bodyPr>
          <a:lstStyle/>
          <a:p>
            <a:pPr algn="just"/>
            <a:r>
              <a:rPr lang="it-IT" sz="1400" dirty="0" smtClean="0"/>
              <a:t>Per avere diritto alla detrazione sugli acquisti di mobili e di grandi elettrodomestici occorre effettuare i pagamenti con bonifico o carta di debito o credito;</a:t>
            </a:r>
          </a:p>
          <a:p>
            <a:pPr algn="just"/>
            <a:r>
              <a:rPr lang="it-IT" sz="1400" b="1" u="sng" dirty="0" smtClean="0"/>
              <a:t>Non è consentito, invece, effettuare il pagamento mediante assegni bancari, contanti o altri mezzi;</a:t>
            </a:r>
          </a:p>
          <a:p>
            <a:pPr algn="just"/>
            <a:r>
              <a:rPr lang="it-IT" sz="1400" b="1" u="sng" dirty="0" smtClean="0"/>
              <a:t>Come precisato dall’Agenzia delle Entrate nella circolare n.7/2016</a:t>
            </a:r>
            <a:r>
              <a:rPr lang="it-IT" sz="1400" dirty="0" smtClean="0"/>
              <a:t>, se il pagamento è disposto con bonifico bancario o postale, non è necessario utilizzare quello (soggetto a ritenuta) appositamente predisposto da banche e poste S.p.a. per le spese di ristrutturazione edilizia.</a:t>
            </a:r>
          </a:p>
          <a:p>
            <a:pPr algn="just"/>
            <a:r>
              <a:rPr lang="it-IT" sz="1400" dirty="0" smtClean="0"/>
              <a:t>La detrazione è ammessa anche se i beni sono stati acquistati con un finanziamento a rate, a condizione che la società che eroga il finanziamento paghi il corrispettivo con le stesse modalità prima indicate e il contribuente abbia una copia della ricevuta del pagamento. In questo caso, l’anno di sostenimento della spesa sarà quello di effettuazione del pagamento da parte della finanziaria.</a:t>
            </a:r>
            <a:endParaRPr lang="it-IT" sz="1400" dirty="0"/>
          </a:p>
        </p:txBody>
      </p:sp>
      <p:sp>
        <p:nvSpPr>
          <p:cNvPr id="8" name="CasellaDiTesto 7"/>
          <p:cNvSpPr txBox="1"/>
          <p:nvPr/>
        </p:nvSpPr>
        <p:spPr>
          <a:xfrm>
            <a:off x="454274" y="3789040"/>
            <a:ext cx="8208912" cy="954107"/>
          </a:xfrm>
          <a:prstGeom prst="rect">
            <a:avLst/>
          </a:prstGeom>
          <a:solidFill>
            <a:schemeClr val="accent5">
              <a:lumMod val="40000"/>
              <a:lumOff val="60000"/>
            </a:schemeClr>
          </a:solidFill>
          <a:ln>
            <a:solidFill>
              <a:schemeClr val="accent1"/>
            </a:solidFill>
          </a:ln>
        </p:spPr>
        <p:txBody>
          <a:bodyPr wrap="square" rtlCol="0">
            <a:spAutoFit/>
          </a:bodyPr>
          <a:lstStyle/>
          <a:p>
            <a:pPr algn="just"/>
            <a:r>
              <a:rPr lang="it-IT" sz="1400" dirty="0" smtClean="0"/>
              <a:t>Stesse modalità devono essere osservate per il pagamento delle spese di trasporto e di montaggio dei beni.</a:t>
            </a:r>
          </a:p>
          <a:p>
            <a:pPr algn="just"/>
            <a:r>
              <a:rPr lang="it-IT" sz="1400" dirty="0" smtClean="0"/>
              <a:t>Per i pagamenti con carte di credito o debito, la data di pagamento è individuata nel giorno di utilizzo della carta da parte del titolare (indicata nella ricevuta di transazione) e non nel giorno di addebito sul conto corrente del titolare stesso.</a:t>
            </a:r>
            <a:endParaRPr lang="it-IT" sz="1400" dirty="0"/>
          </a:p>
        </p:txBody>
      </p:sp>
      <p:sp>
        <p:nvSpPr>
          <p:cNvPr id="10" name="CasellaDiTesto 9"/>
          <p:cNvSpPr txBox="1"/>
          <p:nvPr/>
        </p:nvSpPr>
        <p:spPr>
          <a:xfrm>
            <a:off x="488504" y="4869160"/>
            <a:ext cx="8208912" cy="1384995"/>
          </a:xfrm>
          <a:prstGeom prst="rect">
            <a:avLst/>
          </a:prstGeom>
          <a:noFill/>
          <a:ln>
            <a:solidFill>
              <a:schemeClr val="accent1"/>
            </a:solidFill>
          </a:ln>
        </p:spPr>
        <p:txBody>
          <a:bodyPr wrap="square" rtlCol="0">
            <a:spAutoFit/>
          </a:bodyPr>
          <a:lstStyle/>
          <a:p>
            <a:pPr algn="just"/>
            <a:r>
              <a:rPr lang="it-IT" sz="1400" dirty="0" smtClean="0"/>
              <a:t>Il contribuente deve conservare:</a:t>
            </a:r>
          </a:p>
          <a:p>
            <a:pPr marL="285750" indent="-285750" algn="just">
              <a:buFont typeface="Arial" panose="020B0604020202020204" pitchFamily="34" charset="0"/>
              <a:buChar char="•"/>
            </a:pPr>
            <a:r>
              <a:rPr lang="it-IT" sz="1400" dirty="0" smtClean="0"/>
              <a:t>La documentazione attestante il pagamento (ricevuta del bonifico, ricevuta di avvenuta transazione, per i pagamenti con carta di credito o di debito, documentazione di addebito sul conto corrente);</a:t>
            </a:r>
          </a:p>
          <a:p>
            <a:pPr marL="285750" indent="-285750" algn="just">
              <a:buFont typeface="Arial" panose="020B0604020202020204" pitchFamily="34" charset="0"/>
              <a:buChar char="•"/>
            </a:pPr>
            <a:r>
              <a:rPr lang="it-IT" sz="1400" dirty="0" smtClean="0"/>
              <a:t>Le fatture di acquisto dei beni, riportanti la natura, la qualità e la quantità dei beni e dei servizi acquisiti.</a:t>
            </a:r>
          </a:p>
          <a:p>
            <a:pPr algn="just"/>
            <a:r>
              <a:rPr lang="it-IT" sz="1400" dirty="0" smtClean="0"/>
              <a:t>Lo scontrino che riporta il codice fiscale dell’acquirente, insieme all’indicazione della natura, della qualità e della quantità dei beni acquistati, è equivalente alla fattura. </a:t>
            </a:r>
            <a:endParaRPr lang="it-IT" sz="14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6314750"/>
            <a:ext cx="997868" cy="404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3176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SEZIONE III C</a:t>
            </a:r>
            <a:endParaRPr lang="it-IT" dirty="0"/>
          </a:p>
        </p:txBody>
      </p:sp>
      <p:sp>
        <p:nvSpPr>
          <p:cNvPr id="3" name="Segnaposto contenuto 2"/>
          <p:cNvSpPr>
            <a:spLocks noGrp="1"/>
          </p:cNvSpPr>
          <p:nvPr>
            <p:ph idx="1"/>
          </p:nvPr>
        </p:nvSpPr>
        <p:spPr>
          <a:ln>
            <a:solidFill>
              <a:schemeClr val="bg1"/>
            </a:solidFill>
          </a:ln>
        </p:spPr>
        <p:txBody>
          <a:bodyPr/>
          <a:lstStyle/>
          <a:p>
            <a:pPr marL="0" indent="0">
              <a:buNone/>
            </a:pPr>
            <a:r>
              <a:rPr lang="it-IT" dirty="0" smtClean="0"/>
              <a:t> </a:t>
            </a:r>
            <a:endParaRPr lang="it-IT" dirty="0"/>
          </a:p>
        </p:txBody>
      </p:sp>
      <p:pic>
        <p:nvPicPr>
          <p:cNvPr id="8194" name="Picture 2" descr="C:\Users\m.torrisi\Desktop\PRATICHE\Ristrutturazione edilizia\QE_Sezione3c_102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999" y="2609850"/>
            <a:ext cx="8046665" cy="2362200"/>
          </a:xfrm>
          <a:prstGeom prst="rect">
            <a:avLst/>
          </a:prstGeom>
          <a:noFill/>
          <a:extLst>
            <a:ext uri="{909E8E84-426E-40DD-AFC4-6F175D3DCCD1}">
              <a14:hiddenFill xmlns:a14="http://schemas.microsoft.com/office/drawing/2010/main">
                <a:solidFill>
                  <a:srgbClr val="FFFFFF"/>
                </a:solidFill>
              </a14:hiddenFill>
            </a:ext>
          </a:extLst>
        </p:spPr>
      </p:pic>
      <p:pic>
        <p:nvPicPr>
          <p:cNvPr id="307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4174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dirty="0" smtClean="0"/>
              <a:t>Bonus verde</a:t>
            </a:r>
            <a:endParaRPr lang="it-IT" dirty="0"/>
          </a:p>
        </p:txBody>
      </p:sp>
      <p:sp>
        <p:nvSpPr>
          <p:cNvPr id="3" name="Segnaposto contenuto 2"/>
          <p:cNvSpPr>
            <a:spLocks noGrp="1"/>
          </p:cNvSpPr>
          <p:nvPr>
            <p:ph idx="1"/>
          </p:nvPr>
        </p:nvSpPr>
        <p:spPr>
          <a:ln>
            <a:solidFill>
              <a:schemeClr val="accent1"/>
            </a:solidFill>
          </a:ln>
        </p:spPr>
        <p:txBody>
          <a:bodyPr>
            <a:normAutofit/>
          </a:bodyPr>
          <a:lstStyle/>
          <a:p>
            <a:r>
              <a:rPr lang="it-IT" sz="1800" dirty="0" smtClean="0"/>
              <a:t>Tra i bonus casa della legge di Bilancio la vera novità è il bonus verde per chi desidera effettuare lavori in casa per la cura di terrazzi, balconi e giardini condominiali e di interesse storico.</a:t>
            </a:r>
          </a:p>
          <a:p>
            <a:r>
              <a:rPr lang="it-IT" sz="1800" dirty="0" smtClean="0"/>
              <a:t>Il bonus verde consentirà di beneficiare di una detrazione del 36% sui lavori effettuati a partire dal 1° Gennaio 2018 per un importo di spesa massimo di 5.000€.</a:t>
            </a:r>
          </a:p>
          <a:p>
            <a:pPr marL="0" indent="0" algn="ctr">
              <a:buNone/>
            </a:pPr>
            <a:r>
              <a:rPr lang="it-IT" sz="1800" dirty="0"/>
              <a:t> </a:t>
            </a:r>
            <a:endParaRPr lang="it-IT" sz="1800" dirty="0" smtClean="0"/>
          </a:p>
          <a:p>
            <a:pPr marL="0" indent="0" algn="ctr">
              <a:buNone/>
            </a:pPr>
            <a:r>
              <a:rPr lang="it-IT" sz="1800" dirty="0" smtClean="0"/>
              <a:t>SEZIONE VI</a:t>
            </a:r>
            <a:endParaRPr lang="it-IT" sz="1800" dirty="0"/>
          </a:p>
        </p:txBody>
      </p:sp>
      <p:pic>
        <p:nvPicPr>
          <p:cNvPr id="9218" name="Picture 2" descr="C:\Users\m.torrisi\Desktop\PRATICHE\Ristrutturazione edilizia\QE_Sezione6_102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221088"/>
            <a:ext cx="7992888" cy="1779662"/>
          </a:xfrm>
          <a:prstGeom prst="rect">
            <a:avLst/>
          </a:prstGeom>
          <a:noFill/>
          <a:extLst>
            <a:ext uri="{909E8E84-426E-40DD-AFC4-6F175D3DCCD1}">
              <a14:hiddenFill xmlns:a14="http://schemas.microsoft.com/office/drawing/2010/main">
                <a:solidFill>
                  <a:srgbClr val="FFFFFF"/>
                </a:solidFill>
              </a14:hiddenFill>
            </a:ext>
          </a:extLst>
        </p:spPr>
      </p:pic>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0673"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13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4624"/>
            <a:ext cx="8291264" cy="1066130"/>
          </a:xfrm>
          <a:ln>
            <a:solidFill>
              <a:schemeClr val="accent1"/>
            </a:solidFill>
          </a:ln>
        </p:spPr>
        <p:txBody>
          <a:bodyPr>
            <a:normAutofit fontScale="90000"/>
          </a:bodyPr>
          <a:lstStyle/>
          <a:p>
            <a:r>
              <a:rPr lang="it-IT" sz="4200" dirty="0" smtClean="0"/>
              <a:t>Cosa si intende per Ristrutturazione Edilizia</a:t>
            </a:r>
            <a:r>
              <a:rPr lang="it-IT" dirty="0" smtClean="0"/>
              <a:t>: </a:t>
            </a:r>
            <a:endParaRPr lang="it-IT" dirty="0"/>
          </a:p>
        </p:txBody>
      </p:sp>
      <p:sp>
        <p:nvSpPr>
          <p:cNvPr id="3" name="Segnaposto contenuto 2"/>
          <p:cNvSpPr>
            <a:spLocks noGrp="1"/>
          </p:cNvSpPr>
          <p:nvPr>
            <p:ph idx="1"/>
          </p:nvPr>
        </p:nvSpPr>
        <p:spPr>
          <a:xfrm>
            <a:off x="395536" y="1196752"/>
            <a:ext cx="8229600" cy="5112568"/>
          </a:xfrm>
          <a:ln>
            <a:solidFill>
              <a:schemeClr val="accent1"/>
            </a:solidFill>
          </a:ln>
        </p:spPr>
        <p:txBody>
          <a:bodyPr>
            <a:normAutofit/>
          </a:bodyPr>
          <a:lstStyle/>
          <a:p>
            <a:pPr marL="0" indent="0" algn="just">
              <a:buNone/>
            </a:pPr>
            <a:r>
              <a:rPr lang="it-IT" sz="1200" dirty="0"/>
              <a:t>Il termine </a:t>
            </a:r>
            <a:r>
              <a:rPr lang="it-IT" sz="1200" i="1" dirty="0"/>
              <a:t>ristrutturazione</a:t>
            </a:r>
            <a:r>
              <a:rPr lang="it-IT" sz="1200" dirty="0"/>
              <a:t> spesso viene usato impropriamente. Fare un intervento edilizio in casa non sempre significa che la stiamo ristrutturando, ma più semplicemente che stiamo eseguendo lavori di manutenzione ordinaria o straordinaria</a:t>
            </a:r>
            <a:r>
              <a:rPr lang="it-IT" sz="1200" dirty="0" smtClean="0"/>
              <a:t>.  </a:t>
            </a:r>
          </a:p>
          <a:p>
            <a:pPr marL="0" indent="0" algn="just">
              <a:buNone/>
            </a:pPr>
            <a:r>
              <a:rPr lang="it-IT" sz="1200" dirty="0" smtClean="0"/>
              <a:t>A tal proposito, </a:t>
            </a:r>
            <a:r>
              <a:rPr lang="it-IT" sz="1200" u="sng" dirty="0" smtClean="0"/>
              <a:t>Il Testo </a:t>
            </a:r>
            <a:r>
              <a:rPr lang="it-IT" sz="1200" u="sng" dirty="0"/>
              <a:t>Unico dell’Edilizia D.P.R. 380/01 all’art.3, comma 1, lettera </a:t>
            </a:r>
            <a:r>
              <a:rPr lang="it-IT" sz="1200" u="sng" dirty="0" smtClean="0"/>
              <a:t>d </a:t>
            </a:r>
            <a:r>
              <a:rPr lang="it-IT" sz="1200" dirty="0" smtClean="0"/>
              <a:t>definisce così il termine </a:t>
            </a:r>
            <a:r>
              <a:rPr lang="it-IT" sz="1200" dirty="0"/>
              <a:t> </a:t>
            </a:r>
            <a:r>
              <a:rPr lang="it-IT" sz="1200" b="1" dirty="0" smtClean="0"/>
              <a:t>ristrutturazione edilizia: </a:t>
            </a:r>
            <a:r>
              <a:rPr lang="it-IT" sz="1200" dirty="0"/>
              <a:t> </a:t>
            </a:r>
            <a:r>
              <a:rPr lang="it-IT" sz="1200" i="1" u="sng" dirty="0"/>
              <a:t>Interventi rivolti a trasformare gli organismi edilizi mediante un insieme sistematico di opere che possono portare ad </a:t>
            </a:r>
            <a:r>
              <a:rPr lang="it-IT" sz="1200" i="1" u="sng" dirty="0" smtClean="0"/>
              <a:t>un organismo </a:t>
            </a:r>
            <a:r>
              <a:rPr lang="it-IT" sz="1200" i="1" u="sng" dirty="0"/>
              <a:t>edilizio in tutto o in parte diverso dal </a:t>
            </a:r>
            <a:r>
              <a:rPr lang="it-IT" sz="1200" i="1" u="sng" dirty="0" smtClean="0"/>
              <a:t>precedente</a:t>
            </a:r>
            <a:r>
              <a:rPr lang="it-IT" sz="1200" i="1" dirty="0" smtClean="0"/>
              <a:t>. </a:t>
            </a:r>
          </a:p>
          <a:p>
            <a:pPr marL="0" indent="0" algn="just">
              <a:buNone/>
            </a:pPr>
            <a:r>
              <a:rPr lang="it-IT" sz="1200" dirty="0" smtClean="0"/>
              <a:t>Anche la Giurisprudenza, si </a:t>
            </a:r>
            <a:r>
              <a:rPr lang="it-IT" sz="1200" dirty="0"/>
              <a:t>è più volte pronunciata su questo tema, fornendo in alcuni casi delle importanti </a:t>
            </a:r>
            <a:r>
              <a:rPr lang="it-IT" sz="1200" dirty="0" smtClean="0"/>
              <a:t>conclusioni  grazie all’emanazione di sentenze</a:t>
            </a:r>
            <a:r>
              <a:rPr lang="it-IT" sz="1200" baseline="30000" dirty="0" smtClean="0"/>
              <a:t>1,</a:t>
            </a:r>
            <a:r>
              <a:rPr lang="it-IT" sz="1200" dirty="0" smtClean="0"/>
              <a:t>.</a:t>
            </a:r>
          </a:p>
          <a:p>
            <a:pPr marL="0" indent="0" algn="just">
              <a:buNone/>
            </a:pPr>
            <a:r>
              <a:rPr lang="it-IT" sz="1200" dirty="0"/>
              <a:t>Per identificare con precisione cosa si intenda per ristrutturazione edilizia, possiamo fare riferimento alla circolare n. 57/1998 che individua </a:t>
            </a:r>
            <a:r>
              <a:rPr lang="it-IT" sz="1200" b="1" dirty="0"/>
              <a:t>due elementi fondamentali</a:t>
            </a:r>
            <a:r>
              <a:rPr lang="it-IT" sz="1200" dirty="0"/>
              <a:t> di questo tipo di </a:t>
            </a:r>
            <a:r>
              <a:rPr lang="it-IT" sz="1200" dirty="0" smtClean="0"/>
              <a:t>lavori:</a:t>
            </a:r>
            <a:endParaRPr lang="it-IT" sz="1200" dirty="0"/>
          </a:p>
          <a:p>
            <a:pPr algn="just"/>
            <a:r>
              <a:rPr lang="it-IT" sz="1200" b="1" dirty="0"/>
              <a:t>1. </a:t>
            </a:r>
            <a:r>
              <a:rPr lang="it-IT" sz="1200" dirty="0"/>
              <a:t>il primo elemento determinato dalla </a:t>
            </a:r>
            <a:r>
              <a:rPr lang="it-IT" sz="1200" b="1" u="sng" dirty="0"/>
              <a:t>sistematicità</a:t>
            </a:r>
            <a:r>
              <a:rPr lang="it-IT" sz="1200" dirty="0"/>
              <a:t> delle opere edilizie.</a:t>
            </a:r>
          </a:p>
          <a:p>
            <a:pPr algn="just"/>
            <a:r>
              <a:rPr lang="it-IT" sz="1200" b="1" dirty="0"/>
              <a:t>2.</a:t>
            </a:r>
            <a:r>
              <a:rPr lang="it-IT" sz="1200" dirty="0"/>
              <a:t> il secondo, più rilevante, riguarda la </a:t>
            </a:r>
            <a:r>
              <a:rPr lang="it-IT" sz="1200" b="1" u="sng" dirty="0"/>
              <a:t>finalità</a:t>
            </a:r>
            <a:r>
              <a:rPr lang="it-IT" sz="1200" dirty="0"/>
              <a:t> della trasformazione dell’organismo edilizio che può portare a un edificio parzialmente o completamente diverso dal preesistente.</a:t>
            </a:r>
          </a:p>
          <a:p>
            <a:pPr marL="0" indent="0" algn="just">
              <a:buNone/>
            </a:pPr>
            <a:r>
              <a:rPr lang="it-IT" sz="1200" dirty="0"/>
              <a:t>Ricordiamo anche che attraverso gli interventi di ristrutturazione edilizia è possibile aumentare la superficie utile, ma non il volume preesistente.</a:t>
            </a:r>
          </a:p>
          <a:p>
            <a:pPr marL="0" indent="0" algn="just">
              <a:buNone/>
            </a:pPr>
            <a:r>
              <a:rPr lang="it-IT" sz="1200" dirty="0" smtClean="0"/>
              <a:t>Quindi Gli </a:t>
            </a:r>
            <a:r>
              <a:rPr lang="it-IT" sz="1200" dirty="0"/>
              <a:t>interventi di ristrutturazione edilizia comprendono:</a:t>
            </a:r>
          </a:p>
          <a:p>
            <a:pPr algn="just"/>
            <a:r>
              <a:rPr lang="it-IT" sz="1200" b="1" dirty="0"/>
              <a:t>1. </a:t>
            </a:r>
            <a:r>
              <a:rPr lang="it-IT" sz="1200" dirty="0"/>
              <a:t>il ripristino o la sostituzione di alcuni elementi costitutivi dell’edificio</a:t>
            </a:r>
          </a:p>
          <a:p>
            <a:pPr algn="just"/>
            <a:r>
              <a:rPr lang="it-IT" sz="1200" b="1" dirty="0"/>
              <a:t>2. </a:t>
            </a:r>
            <a:r>
              <a:rPr lang="it-IT" sz="1200" dirty="0"/>
              <a:t>l’eliminazione, la modifica e l’inserimento di nuovi elementi ed </a:t>
            </a:r>
            <a:r>
              <a:rPr lang="it-IT" sz="1200" dirty="0" smtClean="0"/>
              <a:t>impianti.</a:t>
            </a:r>
            <a:endParaRPr lang="it-IT" sz="1200" dirty="0"/>
          </a:p>
        </p:txBody>
      </p:sp>
      <p:sp>
        <p:nvSpPr>
          <p:cNvPr id="4" name="CasellaDiTesto 3"/>
          <p:cNvSpPr txBox="1"/>
          <p:nvPr/>
        </p:nvSpPr>
        <p:spPr>
          <a:xfrm>
            <a:off x="608261" y="4725144"/>
            <a:ext cx="7560840" cy="1446550"/>
          </a:xfrm>
          <a:prstGeom prst="rect">
            <a:avLst/>
          </a:prstGeom>
          <a:solidFill>
            <a:schemeClr val="bg1"/>
          </a:solidFill>
          <a:ln>
            <a:solidFill>
              <a:schemeClr val="accent6"/>
            </a:solidFill>
          </a:ln>
        </p:spPr>
        <p:txBody>
          <a:bodyPr wrap="square" rtlCol="0">
            <a:spAutoFit/>
          </a:bodyPr>
          <a:lstStyle/>
          <a:p>
            <a:r>
              <a:rPr lang="it-IT" sz="700" dirty="0" smtClean="0"/>
              <a:t>1) La ristrutturazione edilizia comprende anche la demolizione seguita dalla ricostruzione del manufatto, purché la riedificazione assicuri la piena conformità di sagome e di volume tra il vecchio e il nuovo manufatto (T.A.R. Sicilia, sentenza 11114/2010)</a:t>
            </a:r>
          </a:p>
          <a:p>
            <a:r>
              <a:rPr lang="it-IT" sz="700" dirty="0" smtClean="0"/>
              <a:t>– I lavori di demolizione e ricostruzione di un edificio fatiscente non rientrano nell’attività di straordinaria manutenzione, risanamento, restauro conservativo, bensì in quella di ristrutturazione (T.A.R. Calabria, sentenza 2015/2010)</a:t>
            </a:r>
          </a:p>
          <a:p>
            <a:r>
              <a:rPr lang="it-IT" sz="700" dirty="0" smtClean="0"/>
              <a:t>– Elemento distintivo della ristrutturazione edilizia rispetto al risanamento conservativo (…) va rinvenuto nell’esistenza o meno all’esito dei lavori di un </a:t>
            </a:r>
            <a:r>
              <a:rPr lang="it-IT" sz="700" dirty="0" err="1" smtClean="0"/>
              <a:t>aliquid</a:t>
            </a:r>
            <a:r>
              <a:rPr lang="it-IT" sz="700" dirty="0" smtClean="0"/>
              <a:t> novi (T.A.R. Puglia, sentenza 1040/2002)</a:t>
            </a:r>
          </a:p>
          <a:p>
            <a:r>
              <a:rPr lang="it-IT" sz="700" dirty="0" smtClean="0"/>
              <a:t>– Un intervento di demolizione e ricostruzione di un bene immobile preesistente, con riduzione del volume e modifica del prospetto, non influente sulla sagoma dell’edificio ma frutto soltanto di una diversa progettazione degli interni, rientra nel concetto di ristrutturazione edilizia definito dall’art. 3, comma 1 del Testo Unico Edilizia, </a:t>
            </a:r>
            <a:r>
              <a:rPr lang="it-IT" sz="700" dirty="0" err="1" smtClean="0"/>
              <a:t>d.P.R.</a:t>
            </a:r>
            <a:r>
              <a:rPr lang="it-IT" sz="700" dirty="0" smtClean="0"/>
              <a:t> 380/2001 (T.A.R. Piemonte, sentenza 1451/2004).</a:t>
            </a:r>
          </a:p>
          <a:p>
            <a:r>
              <a:rPr lang="it-IT" sz="700" dirty="0" smtClean="0"/>
              <a:t>Come ha sottolineato recente giurisprudenza (Consiglio di Stato, Sez. V, 20 dicembre 2012 n. 6592, la “sostituzione edilizia” costituisce, “una modalità (segnatamente, la più spinta) proprio della ristrutturazione edilizia“: lo si evince dalle norme che, a livello tanto nazionale quanto locale, definiscono la ristrutturazione, ed ammettono che questa possa atteggiarsi, al limite, anche in termini di demolizione e successiva –fedele- ricostruzione di un fabbricato (in questo senso anche Consiglio di Stato, IV, 10 agosto 2011, n. 4765).</a:t>
            </a:r>
          </a:p>
          <a:p>
            <a:endParaRPr lang="it-IT"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6381328"/>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2719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smtClean="0"/>
              <a:t>PERCHE’ OPTARE PER LE DETRAZIONI PREVISTE</a:t>
            </a:r>
            <a:endParaRPr lang="it-IT"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844824"/>
            <a:ext cx="8712968"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6381328"/>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13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16632"/>
            <a:ext cx="8208912" cy="922114"/>
          </a:xfrm>
          <a:ln>
            <a:solidFill>
              <a:schemeClr val="accent1"/>
            </a:solidFill>
          </a:ln>
        </p:spPr>
        <p:txBody>
          <a:bodyPr>
            <a:normAutofit/>
          </a:bodyPr>
          <a:lstStyle/>
          <a:p>
            <a:r>
              <a:rPr lang="it-IT" dirty="0" smtClean="0"/>
              <a:t>Beneficiari</a:t>
            </a:r>
            <a:endParaRPr lang="it-IT" dirty="0"/>
          </a:p>
        </p:txBody>
      </p:sp>
      <p:sp>
        <p:nvSpPr>
          <p:cNvPr id="3" name="Segnaposto contenuto 2"/>
          <p:cNvSpPr>
            <a:spLocks noGrp="1"/>
          </p:cNvSpPr>
          <p:nvPr>
            <p:ph idx="1"/>
          </p:nvPr>
        </p:nvSpPr>
        <p:spPr>
          <a:xfrm>
            <a:off x="395536" y="1124744"/>
            <a:ext cx="8229600" cy="5184576"/>
          </a:xfrm>
          <a:ln>
            <a:solidFill>
              <a:schemeClr val="accent1"/>
            </a:solidFill>
          </a:ln>
        </p:spPr>
        <p:txBody>
          <a:bodyPr>
            <a:normAutofit fontScale="40000" lnSpcReduction="20000"/>
          </a:bodyPr>
          <a:lstStyle/>
          <a:p>
            <a:pPr marL="0" indent="0" algn="just">
              <a:buNone/>
            </a:pPr>
            <a:r>
              <a:rPr lang="it-IT" dirty="0"/>
              <a:t>Possono beneficiare </a:t>
            </a:r>
            <a:r>
              <a:rPr lang="it-IT" dirty="0" smtClean="0"/>
              <a:t>dell’agevolazione e quindi delle detrazioni fiscali </a:t>
            </a:r>
            <a:r>
              <a:rPr lang="it-IT" dirty="0"/>
              <a:t>tutti i contribuenti assoggettati all’imposta </a:t>
            </a:r>
            <a:r>
              <a:rPr lang="it-IT" dirty="0" smtClean="0"/>
              <a:t>sul reddito </a:t>
            </a:r>
            <a:r>
              <a:rPr lang="it-IT" dirty="0"/>
              <a:t>delle persone fisiche (Irpef), residenti o meno nel territorio dello Stato </a:t>
            </a:r>
            <a:r>
              <a:rPr lang="it-IT" dirty="0" smtClean="0"/>
              <a:t>, ossia:</a:t>
            </a:r>
            <a:endParaRPr lang="it-IT" dirty="0"/>
          </a:p>
          <a:p>
            <a:pPr lvl="0" algn="just"/>
            <a:r>
              <a:rPr lang="it-IT" dirty="0"/>
              <a:t>il proprietario o il nudo proprietario</a:t>
            </a:r>
          </a:p>
          <a:p>
            <a:pPr lvl="0" algn="just"/>
            <a:r>
              <a:rPr lang="it-IT" dirty="0"/>
              <a:t>il titolare di un diritto reale di godimento (usufrutto, uso, abitazione o superficie)</a:t>
            </a:r>
          </a:p>
          <a:p>
            <a:pPr lvl="0" algn="just"/>
            <a:r>
              <a:rPr lang="it-IT" dirty="0"/>
              <a:t>l’inquilino o il comodatario</a:t>
            </a:r>
          </a:p>
          <a:p>
            <a:pPr lvl="0" algn="just"/>
            <a:r>
              <a:rPr lang="it-IT" dirty="0"/>
              <a:t>i soci di cooperative divise e indivise</a:t>
            </a:r>
          </a:p>
          <a:p>
            <a:pPr lvl="0" algn="just"/>
            <a:r>
              <a:rPr lang="it-IT" dirty="0"/>
              <a:t>i soci delle società semplici</a:t>
            </a:r>
          </a:p>
          <a:p>
            <a:pPr lvl="0" algn="just"/>
            <a:r>
              <a:rPr lang="it-IT" dirty="0"/>
              <a:t>gli imprenditori individuali, solo per gli immobili che non rientrano fra quelli strumentali o merce.</a:t>
            </a:r>
          </a:p>
          <a:p>
            <a:pPr marL="0" indent="0" algn="just">
              <a:buNone/>
            </a:pPr>
            <a:r>
              <a:rPr lang="it-IT" dirty="0"/>
              <a:t>Hanno diritto alla detrazione, inoltre, purché sostengano le spese e siano intestatari di bonifici e fatture:</a:t>
            </a:r>
          </a:p>
          <a:p>
            <a:pPr algn="just"/>
            <a:r>
              <a:rPr lang="it-IT" dirty="0" smtClean="0"/>
              <a:t>il </a:t>
            </a:r>
            <a:r>
              <a:rPr lang="it-IT" dirty="0"/>
              <a:t>familiare convivente del possessore o detentore dell’immobile oggetto dell’intervento (il coniuge, i parenti entro il </a:t>
            </a:r>
            <a:r>
              <a:rPr lang="it-IT" dirty="0" smtClean="0"/>
              <a:t> terzo </a:t>
            </a:r>
            <a:r>
              <a:rPr lang="it-IT" dirty="0"/>
              <a:t>grado e gli affini entro il secondo grado) e il componente dell’unione civile</a:t>
            </a:r>
          </a:p>
          <a:p>
            <a:pPr algn="just"/>
            <a:r>
              <a:rPr lang="it-IT" dirty="0" smtClean="0"/>
              <a:t>il </a:t>
            </a:r>
            <a:r>
              <a:rPr lang="it-IT" dirty="0"/>
              <a:t>coniuge separato assegnatario dell’immobile intestato all’altro coniuge</a:t>
            </a:r>
          </a:p>
          <a:p>
            <a:pPr algn="just"/>
            <a:r>
              <a:rPr lang="it-IT" dirty="0" smtClean="0"/>
              <a:t>il </a:t>
            </a:r>
            <a:r>
              <a:rPr lang="it-IT" dirty="0"/>
              <a:t>convivente more uxorio, non proprietario dell’immobile oggetto degli interventi né titolare di un contratto di comodato, per le spese sostenute a partire dal 1° gennaio 2016.</a:t>
            </a:r>
          </a:p>
          <a:p>
            <a:pPr marL="0" indent="0" algn="just">
              <a:buNone/>
            </a:pPr>
            <a:r>
              <a:rPr lang="it-IT" dirty="0"/>
              <a:t>In questi casi, ferme restando le altre condizioni, la detrazione spetta anche se le abilitazioni comunali sono intestate al proprietario dell’immobile.</a:t>
            </a:r>
          </a:p>
          <a:p>
            <a:pPr algn="just"/>
            <a:r>
              <a:rPr lang="it-IT" dirty="0"/>
              <a:t>La condizione di convivente o comodatario deve sussistere al momento dell’invio della comunicazione di inizio lavori.</a:t>
            </a:r>
          </a:p>
          <a:p>
            <a:pPr algn="just"/>
            <a:r>
              <a:rPr lang="it-IT" dirty="0"/>
              <a:t>Per coloro che acquistano un immobile sul quale sono stati effettuati interventi che beneficiano della detrazione, le quote residue del "bonus" si trasferiscono automaticamente, a meno che non intervenga accordo diverso tra le parti.</a:t>
            </a:r>
          </a:p>
          <a:p>
            <a:pPr algn="just"/>
            <a:r>
              <a:rPr lang="it-IT" dirty="0"/>
              <a:t>Ha diritto alla detrazione anche chi esegue i lavori in proprio, soltanto, però, per le spese di acquisto dei materiali utilizzati</a:t>
            </a:r>
            <a:r>
              <a:rPr lang="it-IT" dirty="0" smtClean="0"/>
              <a:t>.</a:t>
            </a:r>
          </a:p>
          <a:p>
            <a:pPr algn="just"/>
            <a:r>
              <a:rPr lang="it-IT" dirty="0"/>
              <a:t>Nel caso di due comproprietari di un immobile, se la fattura e il bonifico sono </a:t>
            </a:r>
            <a:r>
              <a:rPr lang="it-IT" dirty="0" smtClean="0"/>
              <a:t>intestati a </a:t>
            </a:r>
            <a:r>
              <a:rPr lang="it-IT" dirty="0"/>
              <a:t>uno solo di essi, ma le spese di ristrutturazione sono state sostenute da entrambi, </a:t>
            </a:r>
            <a:r>
              <a:rPr lang="it-IT" dirty="0" smtClean="0"/>
              <a:t>la detrazione </a:t>
            </a:r>
            <a:r>
              <a:rPr lang="it-IT" dirty="0"/>
              <a:t>spetta anche al soggetto che non è stato indicato nei predetti documenti, </a:t>
            </a:r>
            <a:r>
              <a:rPr lang="it-IT" dirty="0" smtClean="0"/>
              <a:t>a condizione </a:t>
            </a:r>
            <a:r>
              <a:rPr lang="it-IT" dirty="0"/>
              <a:t>che nella fattura sia annotata la percentuale di spesa da </a:t>
            </a:r>
            <a:r>
              <a:rPr lang="it-IT" dirty="0" smtClean="0"/>
              <a:t>quest’ultimo sostenuta.</a:t>
            </a:r>
          </a:p>
          <a:p>
            <a:endParaRPr lang="it-IT" dirty="0"/>
          </a:p>
          <a:p>
            <a:endParaRPr lang="it-IT" dirty="0" smtClean="0"/>
          </a:p>
          <a:p>
            <a:endParaRPr lang="it-IT" dirty="0"/>
          </a:p>
          <a:p>
            <a:endParaRPr lang="it-IT" dirty="0" smtClean="0"/>
          </a:p>
          <a:p>
            <a:endParaRPr lang="it-IT"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6381328"/>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0461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19256" cy="562074"/>
          </a:xfrm>
          <a:ln>
            <a:solidFill>
              <a:schemeClr val="accent1"/>
            </a:solidFill>
          </a:ln>
        </p:spPr>
        <p:txBody>
          <a:bodyPr>
            <a:normAutofit fontScale="90000"/>
          </a:bodyPr>
          <a:lstStyle/>
          <a:p>
            <a:r>
              <a:rPr lang="it-IT" dirty="0" smtClean="0"/>
              <a:t>….continua</a:t>
            </a:r>
            <a:endParaRPr lang="it-IT" dirty="0"/>
          </a:p>
        </p:txBody>
      </p:sp>
      <p:sp>
        <p:nvSpPr>
          <p:cNvPr id="3" name="Segnaposto contenuto 2"/>
          <p:cNvSpPr>
            <a:spLocks noGrp="1"/>
          </p:cNvSpPr>
          <p:nvPr>
            <p:ph idx="1"/>
          </p:nvPr>
        </p:nvSpPr>
        <p:spPr>
          <a:xfrm>
            <a:off x="457200" y="908720"/>
            <a:ext cx="8229600" cy="5217443"/>
          </a:xfrm>
          <a:ln>
            <a:solidFill>
              <a:schemeClr val="accent1"/>
            </a:solidFill>
          </a:ln>
        </p:spPr>
        <p:txBody>
          <a:bodyPr>
            <a:normAutofit fontScale="85000" lnSpcReduction="20000"/>
          </a:bodyPr>
          <a:lstStyle/>
          <a:p>
            <a:pPr marL="0" indent="0" algn="just">
              <a:buNone/>
            </a:pPr>
            <a:r>
              <a:rPr lang="it-IT" sz="1400" dirty="0" smtClean="0">
                <a:cs typeface="Times New Roman" panose="02020603050405020304" pitchFamily="18" charset="0"/>
              </a:rPr>
              <a:t>Se è stato stipulato un contratto preliminare di vendita (compromesso), l’acquirente dell’immobile ha diritto all’agevolazione se:</a:t>
            </a:r>
          </a:p>
          <a:p>
            <a:pPr algn="just"/>
            <a:r>
              <a:rPr lang="it-IT" sz="1400" dirty="0" smtClean="0">
                <a:cs typeface="Times New Roman" panose="02020603050405020304" pitchFamily="18" charset="0"/>
              </a:rPr>
              <a:t>è stato immesso nel possesso dell’immobile;</a:t>
            </a:r>
          </a:p>
          <a:p>
            <a:pPr algn="just"/>
            <a:r>
              <a:rPr lang="it-IT" sz="1400" dirty="0" smtClean="0">
                <a:cs typeface="Times New Roman" panose="02020603050405020304" pitchFamily="18" charset="0"/>
              </a:rPr>
              <a:t>esegue gli interventi a proprio carico;</a:t>
            </a:r>
          </a:p>
          <a:p>
            <a:pPr algn="just"/>
            <a:r>
              <a:rPr lang="it-IT" sz="1400" dirty="0" smtClean="0">
                <a:cs typeface="Times New Roman" panose="02020603050405020304" pitchFamily="18" charset="0"/>
              </a:rPr>
              <a:t>è stato registrato il compromesso entro la data di presentazione della dichiarazione dei redditi in cui si fa valere la detrazione.</a:t>
            </a:r>
          </a:p>
          <a:p>
            <a:pPr marL="0" indent="0" algn="just">
              <a:buNone/>
            </a:pPr>
            <a:r>
              <a:rPr lang="it-IT" sz="1400" dirty="0" smtClean="0">
                <a:cs typeface="Times New Roman" panose="02020603050405020304" pitchFamily="18" charset="0"/>
              </a:rPr>
              <a:t>Infine, dal 2018,  le detrazioni per interventi di ristrutturazione edilizia (compresi quelli per l’adozione di misure antisismiche) possono essere usufruite anche:</a:t>
            </a:r>
          </a:p>
          <a:p>
            <a:pPr algn="just"/>
            <a:r>
              <a:rPr lang="it-IT" sz="1400" b="1" u="sng" dirty="0" smtClean="0">
                <a:cs typeface="Times New Roman" panose="02020603050405020304" pitchFamily="18" charset="0"/>
              </a:rPr>
              <a:t>dagli Istituti autonomi per le case popolari</a:t>
            </a:r>
            <a:r>
              <a:rPr lang="it-IT" sz="1400" dirty="0" smtClean="0">
                <a:cs typeface="Times New Roman" panose="02020603050405020304" pitchFamily="18" charset="0"/>
              </a:rPr>
              <a:t>, comunque denominati dagli enti che hanno le stesse finalità sociali dei predetti istituti; questi enti devono essere stati costituiti, e già operanti alla data del 31 dicembre 2013, nella </a:t>
            </a:r>
            <a:r>
              <a:rPr lang="it-IT" sz="1400" b="1" u="sng" dirty="0" smtClean="0">
                <a:cs typeface="Times New Roman" panose="02020603050405020304" pitchFamily="18" charset="0"/>
              </a:rPr>
              <a:t>forma di società che rispondono ai requisiti della legislazione europea in materia di “in </a:t>
            </a:r>
            <a:r>
              <a:rPr lang="it-IT" sz="1400" b="1" u="sng" dirty="0" err="1" smtClean="0">
                <a:cs typeface="Times New Roman" panose="02020603050405020304" pitchFamily="18" charset="0"/>
              </a:rPr>
              <a:t>house</a:t>
            </a:r>
            <a:r>
              <a:rPr lang="it-IT" sz="1400" b="1" u="sng" dirty="0" smtClean="0">
                <a:cs typeface="Times New Roman" panose="02020603050405020304" pitchFamily="18" charset="0"/>
              </a:rPr>
              <a:t> </a:t>
            </a:r>
            <a:r>
              <a:rPr lang="it-IT" sz="1400" b="1" u="sng" dirty="0" err="1" smtClean="0">
                <a:cs typeface="Times New Roman" panose="02020603050405020304" pitchFamily="18" charset="0"/>
              </a:rPr>
              <a:t>providing</a:t>
            </a:r>
            <a:r>
              <a:rPr lang="it-IT" sz="1400" dirty="0" smtClean="0">
                <a:cs typeface="Times New Roman" panose="02020603050405020304" pitchFamily="18" charset="0"/>
              </a:rPr>
              <a:t>”. Queste  detrazioni spettano per gli interventi realizzati su immobili di loro proprietà, o gestiti per conto dei comuni, adibiti ad edilizia residenziale pubblica.</a:t>
            </a:r>
          </a:p>
          <a:p>
            <a:pPr marL="0" indent="0" algn="just">
              <a:buNone/>
            </a:pPr>
            <a:r>
              <a:rPr lang="it-IT" sz="1400" dirty="0" smtClean="0">
                <a:cs typeface="Times New Roman" panose="02020603050405020304" pitchFamily="18" charset="0"/>
              </a:rPr>
              <a:t>Inoltre, possono usufruirne anche</a:t>
            </a:r>
          </a:p>
          <a:p>
            <a:pPr algn="just"/>
            <a:r>
              <a:rPr lang="it-IT" sz="1400" dirty="0" smtClean="0">
                <a:cs typeface="Times New Roman" panose="02020603050405020304" pitchFamily="18" charset="0"/>
              </a:rPr>
              <a:t> le cooperative di abitazione a proprietà indivisa per interventi realizzati su immobili dalle stesse posseduti e assegnati in godimento ai propri soci. </a:t>
            </a:r>
          </a:p>
          <a:p>
            <a:pPr marL="0" indent="0" algn="just">
              <a:buNone/>
            </a:pPr>
            <a:r>
              <a:rPr lang="it-IT" sz="1400" dirty="0" smtClean="0">
                <a:cs typeface="Times New Roman" panose="02020603050405020304" pitchFamily="18" charset="0"/>
              </a:rPr>
              <a:t>Hanno altresì diritto alle detrazioni fiscali i condomini.</a:t>
            </a:r>
          </a:p>
          <a:p>
            <a:pPr marL="0" indent="0" algn="just">
              <a:buNone/>
            </a:pPr>
            <a:r>
              <a:rPr lang="it-IT" sz="1300" dirty="0" smtClean="0">
                <a:cs typeface="Times New Roman" panose="02020603050405020304" pitchFamily="18" charset="0"/>
              </a:rPr>
              <a:t>In </a:t>
            </a:r>
            <a:r>
              <a:rPr lang="it-IT" sz="1300" dirty="0">
                <a:cs typeface="Times New Roman" panose="02020603050405020304" pitchFamily="18" charset="0"/>
              </a:rPr>
              <a:t>quest’ultimo caso le detrazioni spettano a ogni singolo condomino in base alla quota millesimale di proprietà o dei diversi criteri applicabili ai sensi degli articoli 1123 e seguenti del codice civile; in particolare L’amministratore rilascia una certificazione dalla quale risultano, tra le altre </a:t>
            </a:r>
            <a:r>
              <a:rPr lang="it-IT" sz="1300" dirty="0" smtClean="0">
                <a:cs typeface="Times New Roman" panose="02020603050405020304" pitchFamily="18" charset="0"/>
              </a:rPr>
              <a:t>cose, l’ammontare </a:t>
            </a:r>
            <a:r>
              <a:rPr lang="it-IT" sz="1300" dirty="0">
                <a:cs typeface="Times New Roman" panose="02020603050405020304" pitchFamily="18" charset="0"/>
              </a:rPr>
              <a:t>delle spese sostenute nell’anno di riferimento e la quota parte millesimale imputabile al condomino.</a:t>
            </a:r>
          </a:p>
          <a:p>
            <a:pPr marL="0" indent="0" algn="just">
              <a:buNone/>
            </a:pPr>
            <a:endParaRPr lang="it-IT" sz="1400" dirty="0" smtClean="0">
              <a:cs typeface="Times New Roman" panose="02020603050405020304" pitchFamily="18" charset="0"/>
            </a:endParaRPr>
          </a:p>
          <a:p>
            <a:pPr marL="0" indent="0" algn="just">
              <a:buNone/>
            </a:pPr>
            <a:r>
              <a:rPr lang="it-IT" sz="1400" dirty="0" smtClean="0">
                <a:cs typeface="Times New Roman" panose="02020603050405020304" pitchFamily="18" charset="0"/>
              </a:rPr>
              <a:t>Hanno </a:t>
            </a:r>
            <a:r>
              <a:rPr lang="it-IT" sz="1400" dirty="0">
                <a:cs typeface="Times New Roman" panose="02020603050405020304" pitchFamily="18" charset="0"/>
              </a:rPr>
              <a:t>diritto anche </a:t>
            </a:r>
            <a:r>
              <a:rPr lang="it-IT" sz="1400" b="1" u="sng" dirty="0">
                <a:cs typeface="Times New Roman" panose="02020603050405020304" pitchFamily="18" charset="0"/>
              </a:rPr>
              <a:t>i </a:t>
            </a:r>
            <a:r>
              <a:rPr lang="it-IT" sz="1400" b="1" u="sng" dirty="0" smtClean="0">
                <a:cs typeface="Times New Roman" panose="02020603050405020304" pitchFamily="18" charset="0"/>
              </a:rPr>
              <a:t>condomini minimi, ossia edifici </a:t>
            </a:r>
            <a:r>
              <a:rPr lang="it-IT" sz="1400" b="1" u="sng" dirty="0"/>
              <a:t>composto da un numero non superiore </a:t>
            </a:r>
            <a:r>
              <a:rPr lang="it-IT" sz="1400" b="1" u="sng" dirty="0" smtClean="0"/>
              <a:t>a otto </a:t>
            </a:r>
            <a:r>
              <a:rPr lang="it-IT" sz="1400" b="1" u="sng" dirty="0"/>
              <a:t>condòmini</a:t>
            </a:r>
            <a:r>
              <a:rPr lang="it-IT" sz="1400" dirty="0"/>
              <a:t>. </a:t>
            </a:r>
            <a:r>
              <a:rPr lang="it-IT" sz="1400" dirty="0" smtClean="0"/>
              <a:t>Questi , </a:t>
            </a:r>
            <a:r>
              <a:rPr lang="it-IT" sz="1400" dirty="0"/>
              <a:t>non avendone l’obbligo, non hanno nominato </a:t>
            </a:r>
            <a:r>
              <a:rPr lang="it-IT" sz="1400" dirty="0" smtClean="0"/>
              <a:t>un amministratore </a:t>
            </a:r>
            <a:r>
              <a:rPr lang="it-IT" sz="1400" dirty="0"/>
              <a:t>e non possiedono un codice fiscale, possono ugualmente </a:t>
            </a:r>
            <a:r>
              <a:rPr lang="it-IT" sz="1400" dirty="0" smtClean="0"/>
              <a:t>beneficiare della </a:t>
            </a:r>
            <a:r>
              <a:rPr lang="it-IT" sz="1400" dirty="0"/>
              <a:t>detrazione per i lavori di ristrutturazione delle parti comuni.</a:t>
            </a:r>
          </a:p>
          <a:p>
            <a:pPr marL="0" indent="0" algn="just">
              <a:buNone/>
            </a:pPr>
            <a:r>
              <a:rPr lang="it-IT" sz="1400" dirty="0"/>
              <a:t>Con la circolare n. 3/E del 2 marzo 2016, l’Agenzia delle Entrate ha precisato che:</a:t>
            </a:r>
          </a:p>
          <a:p>
            <a:pPr algn="just"/>
            <a:r>
              <a:rPr lang="it-IT" sz="1400" dirty="0" smtClean="0"/>
              <a:t>il </a:t>
            </a:r>
            <a:r>
              <a:rPr lang="it-IT" sz="1400" dirty="0"/>
              <a:t>pagamento deve essere sempre effettuato mediante l’apposito </a:t>
            </a:r>
            <a:r>
              <a:rPr lang="it-IT" sz="1400" dirty="0" smtClean="0"/>
              <a:t>bonifico bancario/postale </a:t>
            </a:r>
            <a:r>
              <a:rPr lang="it-IT" sz="1400" dirty="0"/>
              <a:t>(sul quale è operata la ritenuta d’acconto da parte di banche </a:t>
            </a:r>
            <a:r>
              <a:rPr lang="it-IT" sz="1400" dirty="0" smtClean="0"/>
              <a:t>o Posta); </a:t>
            </a:r>
            <a:endParaRPr lang="it-IT" sz="1400" dirty="0"/>
          </a:p>
          <a:p>
            <a:pPr algn="just"/>
            <a:r>
              <a:rPr lang="it-IT" sz="1400" dirty="0" smtClean="0"/>
              <a:t>in </a:t>
            </a:r>
            <a:r>
              <a:rPr lang="it-IT" sz="1400" dirty="0"/>
              <a:t>assenza del codice fiscale del condominio, i contribuenti riporteranno nei </a:t>
            </a:r>
            <a:r>
              <a:rPr lang="it-IT" sz="1400" dirty="0" smtClean="0"/>
              <a:t>modelli di </a:t>
            </a:r>
            <a:r>
              <a:rPr lang="it-IT" sz="1400" dirty="0"/>
              <a:t>dichiarazione le spese sostenute indicando il codice fiscale del condomino che </a:t>
            </a:r>
            <a:r>
              <a:rPr lang="it-IT" sz="1400" dirty="0" smtClean="0"/>
              <a:t>ha effettuato </a:t>
            </a:r>
            <a:r>
              <a:rPr lang="it-IT" sz="1400" dirty="0"/>
              <a:t>il bonifico</a:t>
            </a:r>
            <a:r>
              <a:rPr lang="it-IT" sz="1400" dirty="0" smtClean="0"/>
              <a:t>.</a:t>
            </a:r>
          </a:p>
          <a:p>
            <a:pPr marL="0" indent="0" algn="just">
              <a:buNone/>
            </a:pPr>
            <a:r>
              <a:rPr lang="it-IT" sz="1400" dirty="0">
                <a:cs typeface="Times New Roman" panose="02020603050405020304" pitchFamily="18" charset="0"/>
              </a:rPr>
              <a:t>In sede di controllo si dovrà dimostrare che gli interventi sono stati effettuati </a:t>
            </a:r>
            <a:r>
              <a:rPr lang="it-IT" sz="1400" dirty="0" smtClean="0">
                <a:cs typeface="Times New Roman" panose="02020603050405020304" pitchFamily="18" charset="0"/>
              </a:rPr>
              <a:t>sulle parti </a:t>
            </a:r>
            <a:r>
              <a:rPr lang="it-IT" sz="1400" dirty="0">
                <a:cs typeface="Times New Roman" panose="02020603050405020304" pitchFamily="18" charset="0"/>
              </a:rPr>
              <a:t>comuni dell’edificio. Se per la presentazione della dichiarazione il contribuente </a:t>
            </a:r>
            <a:r>
              <a:rPr lang="it-IT" sz="1400" dirty="0" smtClean="0">
                <a:cs typeface="Times New Roman" panose="02020603050405020304" pitchFamily="18" charset="0"/>
              </a:rPr>
              <a:t>si rivolge </a:t>
            </a:r>
            <a:r>
              <a:rPr lang="it-IT" sz="1400" dirty="0">
                <a:cs typeface="Times New Roman" panose="02020603050405020304" pitchFamily="18" charset="0"/>
              </a:rPr>
              <a:t>a un </a:t>
            </a:r>
            <a:r>
              <a:rPr lang="it-IT" sz="1400" dirty="0" err="1">
                <a:cs typeface="Times New Roman" panose="02020603050405020304" pitchFamily="18" charset="0"/>
              </a:rPr>
              <a:t>Caf</a:t>
            </a:r>
            <a:r>
              <a:rPr lang="it-IT" sz="1400" dirty="0">
                <a:cs typeface="Times New Roman" panose="02020603050405020304" pitchFamily="18" charset="0"/>
              </a:rPr>
              <a:t> o a un intermediario abilitato, sarà tenuto a esibire, oltre </a:t>
            </a:r>
            <a:r>
              <a:rPr lang="it-IT" sz="1400" dirty="0" smtClean="0">
                <a:cs typeface="Times New Roman" panose="02020603050405020304" pitchFamily="18" charset="0"/>
              </a:rPr>
              <a:t>alla documentazione </a:t>
            </a:r>
            <a:r>
              <a:rPr lang="it-IT" sz="1400" dirty="0">
                <a:cs typeface="Times New Roman" panose="02020603050405020304" pitchFamily="18" charset="0"/>
              </a:rPr>
              <a:t>generalmente richiesta, un’autocertificazione che attesti i </a:t>
            </a:r>
            <a:r>
              <a:rPr lang="it-IT" sz="1400" dirty="0" smtClean="0">
                <a:cs typeface="Times New Roman" panose="02020603050405020304" pitchFamily="18" charset="0"/>
              </a:rPr>
              <a:t>lavori  effettuati </a:t>
            </a:r>
            <a:r>
              <a:rPr lang="it-IT" sz="1400" dirty="0">
                <a:cs typeface="Times New Roman" panose="02020603050405020304" pitchFamily="18" charset="0"/>
              </a:rPr>
              <a:t>e che indichi i dati catastali degli immobili del </a:t>
            </a:r>
            <a:r>
              <a:rPr lang="it-IT" sz="1400" dirty="0" smtClean="0">
                <a:cs typeface="Times New Roman" panose="02020603050405020304" pitchFamily="18" charset="0"/>
              </a:rPr>
              <a:t>condominio.</a:t>
            </a:r>
          </a:p>
          <a:p>
            <a:pPr marL="0" indent="0" algn="just">
              <a:buNone/>
            </a:pPr>
            <a:endParaRPr lang="it-IT" sz="1400"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3523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smtClean="0"/>
              <a:t>Agevolazioni per il recupero Edilizio: singole unità abitative e condomini</a:t>
            </a:r>
            <a:endParaRPr lang="it-IT" dirty="0"/>
          </a:p>
        </p:txBody>
      </p:sp>
      <p:sp>
        <p:nvSpPr>
          <p:cNvPr id="3" name="Segnaposto contenuto 2"/>
          <p:cNvSpPr>
            <a:spLocks noGrp="1"/>
          </p:cNvSpPr>
          <p:nvPr>
            <p:ph idx="1"/>
          </p:nvPr>
        </p:nvSpPr>
        <p:spPr>
          <a:ln>
            <a:solidFill>
              <a:schemeClr val="accent1"/>
            </a:solidFill>
          </a:ln>
        </p:spPr>
        <p:txBody>
          <a:bodyPr>
            <a:normAutofit fontScale="85000" lnSpcReduction="10000"/>
          </a:bodyPr>
          <a:lstStyle/>
          <a:p>
            <a:pPr marL="0" indent="0">
              <a:buNone/>
            </a:pPr>
            <a:endParaRPr lang="it-IT" sz="1200" dirty="0" smtClean="0"/>
          </a:p>
          <a:p>
            <a:pPr marL="0" indent="0" algn="just">
              <a:buNone/>
            </a:pPr>
            <a:r>
              <a:rPr lang="it-IT" sz="1400" dirty="0">
                <a:cs typeface="Times New Roman" panose="02020603050405020304" pitchFamily="18" charset="0"/>
              </a:rPr>
              <a:t>Gli interventi di recupero del patrimonio edilizio beneficiano di importanti agevolazioni fiscali, sia quando si effettuano sulle </a:t>
            </a:r>
          </a:p>
          <a:p>
            <a:pPr algn="just"/>
            <a:r>
              <a:rPr lang="it-IT" sz="1400" u="sng" dirty="0">
                <a:cs typeface="Times New Roman" panose="02020603050405020304" pitchFamily="18" charset="0"/>
              </a:rPr>
              <a:t>singole unità </a:t>
            </a:r>
            <a:r>
              <a:rPr lang="it-IT" sz="1400" dirty="0">
                <a:cs typeface="Times New Roman" panose="02020603050405020304" pitchFamily="18" charset="0"/>
              </a:rPr>
              <a:t>abitative;</a:t>
            </a:r>
          </a:p>
          <a:p>
            <a:pPr algn="just"/>
            <a:r>
              <a:rPr lang="it-IT" sz="1400" dirty="0">
                <a:cs typeface="Times New Roman" panose="02020603050405020304" pitchFamily="18" charset="0"/>
              </a:rPr>
              <a:t> sia quando riguardano lavori su </a:t>
            </a:r>
            <a:r>
              <a:rPr lang="it-IT" sz="1400" u="sng" dirty="0">
                <a:cs typeface="Times New Roman" panose="02020603050405020304" pitchFamily="18" charset="0"/>
              </a:rPr>
              <a:t>parti comuni di edifici </a:t>
            </a:r>
            <a:r>
              <a:rPr lang="it-IT" sz="1400" u="sng" dirty="0" smtClean="0">
                <a:cs typeface="Times New Roman" panose="02020603050405020304" pitchFamily="18" charset="0"/>
              </a:rPr>
              <a:t>condominiali </a:t>
            </a:r>
            <a:r>
              <a:rPr lang="it-IT" sz="1400" dirty="0" smtClean="0">
                <a:cs typeface="Times New Roman" panose="02020603050405020304" pitchFamily="18" charset="0"/>
              </a:rPr>
              <a:t>(ossia quelle indicate dall’articolo 1117, numeri 1,2 e 3 de codice civile).</a:t>
            </a:r>
          </a:p>
          <a:p>
            <a:pPr marL="0" indent="0" algn="just">
              <a:buNone/>
            </a:pPr>
            <a:r>
              <a:rPr lang="it-IT" sz="1400" dirty="0" smtClean="0">
                <a:cs typeface="Times New Roman" panose="02020603050405020304" pitchFamily="18" charset="0"/>
              </a:rPr>
              <a:t>La </a:t>
            </a:r>
            <a:r>
              <a:rPr lang="it-IT" sz="1400" dirty="0">
                <a:cs typeface="Times New Roman" panose="02020603050405020304" pitchFamily="18" charset="0"/>
              </a:rPr>
              <a:t>più conosciuta tra queste agevolazioni è sicuramente quella disciplinata </a:t>
            </a:r>
            <a:r>
              <a:rPr lang="it-IT" sz="1400" b="1" u="sng" dirty="0">
                <a:cs typeface="Times New Roman" panose="02020603050405020304" pitchFamily="18" charset="0"/>
              </a:rPr>
              <a:t>dall’articolo 16-bis del </a:t>
            </a:r>
            <a:r>
              <a:rPr lang="it-IT" sz="1400" b="1" u="sng" dirty="0" err="1">
                <a:cs typeface="Times New Roman" panose="02020603050405020304" pitchFamily="18" charset="0"/>
              </a:rPr>
              <a:t>Dpr</a:t>
            </a:r>
            <a:r>
              <a:rPr lang="it-IT" sz="1400" b="1" u="sng" dirty="0">
                <a:cs typeface="Times New Roman" panose="02020603050405020304" pitchFamily="18" charset="0"/>
              </a:rPr>
              <a:t> 917/86 </a:t>
            </a:r>
            <a:r>
              <a:rPr lang="it-IT" sz="1400" dirty="0">
                <a:cs typeface="Times New Roman" panose="02020603050405020304" pitchFamily="18" charset="0"/>
              </a:rPr>
              <a:t>(Testo unico delle imposte sui redditi) , che consiste in una detrazione dall’Irpef del 36% delle spese sostenute, fino a un ammontare complessivo delle stesse non superiore a 48.000 euro per unità immobiliare.</a:t>
            </a:r>
          </a:p>
          <a:p>
            <a:pPr marL="0" indent="0" algn="just">
              <a:buNone/>
            </a:pPr>
            <a:r>
              <a:rPr lang="it-IT" sz="1400" dirty="0">
                <a:cs typeface="Times New Roman" panose="02020603050405020304" pitchFamily="18" charset="0"/>
              </a:rPr>
              <a:t>Successivi provvedimenti come il </a:t>
            </a:r>
            <a:r>
              <a:rPr lang="it-IT" sz="1400" b="1" u="sng" dirty="0">
                <a:cs typeface="Times New Roman" panose="02020603050405020304" pitchFamily="18" charset="0"/>
              </a:rPr>
              <a:t>decreto legge n. 83/2012 </a:t>
            </a:r>
            <a:r>
              <a:rPr lang="it-IT" sz="1400" dirty="0">
                <a:cs typeface="Times New Roman" panose="02020603050405020304" pitchFamily="18" charset="0"/>
              </a:rPr>
              <a:t>e per ultimo  la </a:t>
            </a:r>
            <a:r>
              <a:rPr lang="it-IT" sz="1400" dirty="0" smtClean="0">
                <a:cs typeface="Times New Roman" panose="02020603050405020304" pitchFamily="18" charset="0"/>
              </a:rPr>
              <a:t>legge </a:t>
            </a:r>
            <a:r>
              <a:rPr lang="it-IT" sz="1400" b="1" u="sng" dirty="0">
                <a:cs typeface="Times New Roman" panose="02020603050405020304" pitchFamily="18" charset="0"/>
              </a:rPr>
              <a:t>n. 205 del 27 dicembre </a:t>
            </a:r>
            <a:r>
              <a:rPr lang="it-IT" sz="1400" b="1" u="sng" dirty="0" smtClean="0">
                <a:cs typeface="Times New Roman" panose="02020603050405020304" pitchFamily="18" charset="0"/>
              </a:rPr>
              <a:t>2017</a:t>
            </a:r>
            <a:r>
              <a:rPr lang="it-IT" sz="1400" b="1" u="sng" dirty="0">
                <a:cs typeface="Times New Roman" panose="02020603050405020304" pitchFamily="18" charset="0"/>
              </a:rPr>
              <a:t> </a:t>
            </a:r>
            <a:r>
              <a:rPr lang="it-IT" sz="1400" dirty="0" smtClean="0">
                <a:cs typeface="Times New Roman" panose="02020603050405020304" pitchFamily="18" charset="0"/>
              </a:rPr>
              <a:t>(meglio conosciuta come </a:t>
            </a:r>
            <a:r>
              <a:rPr lang="it-IT" sz="1400" i="1" dirty="0">
                <a:cs typeface="Times New Roman" panose="02020603050405020304" pitchFamily="18" charset="0"/>
              </a:rPr>
              <a:t>legge di bilancio </a:t>
            </a:r>
            <a:r>
              <a:rPr lang="it-IT" sz="1400" i="1" dirty="0" smtClean="0">
                <a:cs typeface="Times New Roman" panose="02020603050405020304" pitchFamily="18" charset="0"/>
              </a:rPr>
              <a:t>2018</a:t>
            </a:r>
            <a:r>
              <a:rPr lang="it-IT" sz="1400" dirty="0" smtClean="0">
                <a:cs typeface="Times New Roman" panose="02020603050405020304" pitchFamily="18" charset="0"/>
              </a:rPr>
              <a:t>) hanno modificato quanto appena detto  in particolare, </a:t>
            </a:r>
            <a:r>
              <a:rPr lang="it-IT" sz="1400" dirty="0">
                <a:cs typeface="Times New Roman" panose="02020603050405020304" pitchFamily="18" charset="0"/>
              </a:rPr>
              <a:t>p</a:t>
            </a:r>
            <a:r>
              <a:rPr lang="it-IT" sz="1400" dirty="0" smtClean="0">
                <a:cs typeface="Times New Roman" panose="02020603050405020304" pitchFamily="18" charset="0"/>
              </a:rPr>
              <a:t>er </a:t>
            </a:r>
            <a:r>
              <a:rPr lang="it-IT" sz="1400" dirty="0">
                <a:cs typeface="Times New Roman" panose="02020603050405020304" pitchFamily="18" charset="0"/>
              </a:rPr>
              <a:t>i lavori effettuati </a:t>
            </a:r>
            <a:r>
              <a:rPr lang="it-IT" sz="1400" dirty="0" smtClean="0">
                <a:cs typeface="Times New Roman" panose="02020603050405020304" pitchFamily="18" charset="0"/>
              </a:rPr>
              <a:t> sia sulle </a:t>
            </a:r>
            <a:r>
              <a:rPr lang="it-IT" sz="1400" dirty="0">
                <a:cs typeface="Times New Roman" panose="02020603050405020304" pitchFamily="18" charset="0"/>
              </a:rPr>
              <a:t>singole unità </a:t>
            </a:r>
            <a:r>
              <a:rPr lang="it-IT" sz="1400" dirty="0" smtClean="0">
                <a:cs typeface="Times New Roman" panose="02020603050405020304" pitchFamily="18" charset="0"/>
              </a:rPr>
              <a:t>abitative che per parti comuni di edifici condominiali </a:t>
            </a:r>
            <a:r>
              <a:rPr lang="it-IT" sz="1400" dirty="0">
                <a:cs typeface="Times New Roman" panose="02020603050405020304" pitchFamily="18" charset="0"/>
              </a:rPr>
              <a:t>è possibile usufruire delle </a:t>
            </a:r>
            <a:r>
              <a:rPr lang="it-IT" sz="1400" dirty="0" smtClean="0">
                <a:cs typeface="Times New Roman" panose="02020603050405020304" pitchFamily="18" charset="0"/>
              </a:rPr>
              <a:t>seguenti detrazioni</a:t>
            </a:r>
            <a:r>
              <a:rPr lang="it-IT" sz="1400" dirty="0">
                <a:cs typeface="Times New Roman" panose="02020603050405020304" pitchFamily="18" charset="0"/>
              </a:rPr>
              <a:t>:</a:t>
            </a:r>
          </a:p>
          <a:p>
            <a:pPr algn="just"/>
            <a:r>
              <a:rPr lang="it-IT" sz="1400" dirty="0" smtClean="0">
                <a:cs typeface="Times New Roman" panose="02020603050405020304" pitchFamily="18" charset="0"/>
              </a:rPr>
              <a:t> </a:t>
            </a:r>
            <a:r>
              <a:rPr lang="it-IT" sz="1400" dirty="0">
                <a:cs typeface="Times New Roman" panose="02020603050405020304" pitchFamily="18" charset="0"/>
              </a:rPr>
              <a:t>50% delle spese sostenute (bonifici effettuati) dal 26 giugno 2012 al 31 </a:t>
            </a:r>
            <a:r>
              <a:rPr lang="it-IT" sz="1400" dirty="0" smtClean="0">
                <a:cs typeface="Times New Roman" panose="02020603050405020304" pitchFamily="18" charset="0"/>
              </a:rPr>
              <a:t>dicembre 2018</a:t>
            </a:r>
            <a:r>
              <a:rPr lang="it-IT" sz="1400" dirty="0">
                <a:cs typeface="Times New Roman" panose="02020603050405020304" pitchFamily="18" charset="0"/>
              </a:rPr>
              <a:t>, con un limite massimo di spesa di 96.000 euro per ciascuna </a:t>
            </a:r>
            <a:r>
              <a:rPr lang="it-IT" sz="1400" dirty="0" smtClean="0">
                <a:cs typeface="Times New Roman" panose="02020603050405020304" pitchFamily="18" charset="0"/>
              </a:rPr>
              <a:t>unità immobiliare, rimborsate in 10 rate annue di pari importo;</a:t>
            </a:r>
          </a:p>
          <a:p>
            <a:pPr algn="just"/>
            <a:r>
              <a:rPr lang="it-IT" sz="1400" dirty="0" smtClean="0">
                <a:cs typeface="Times New Roman" panose="02020603050405020304" pitchFamily="18" charset="0"/>
              </a:rPr>
              <a:t>36</a:t>
            </a:r>
            <a:r>
              <a:rPr lang="it-IT" sz="1400" dirty="0">
                <a:cs typeface="Times New Roman" panose="02020603050405020304" pitchFamily="18" charset="0"/>
              </a:rPr>
              <a:t>%, con il limite massimo di spesa di 48.000 euro per unità immobiliare, </a:t>
            </a:r>
            <a:r>
              <a:rPr lang="it-IT" sz="1400" dirty="0" smtClean="0">
                <a:cs typeface="Times New Roman" panose="02020603050405020304" pitchFamily="18" charset="0"/>
              </a:rPr>
              <a:t>delle somme </a:t>
            </a:r>
            <a:r>
              <a:rPr lang="it-IT" sz="1400" dirty="0">
                <a:cs typeface="Times New Roman" panose="02020603050405020304" pitchFamily="18" charset="0"/>
              </a:rPr>
              <a:t>che saranno pagate dal 1° gennaio </a:t>
            </a:r>
            <a:r>
              <a:rPr lang="it-IT" sz="1400" dirty="0" smtClean="0">
                <a:cs typeface="Times New Roman" panose="02020603050405020304" pitchFamily="18" charset="0"/>
              </a:rPr>
              <a:t>2019.</a:t>
            </a:r>
          </a:p>
          <a:p>
            <a:pPr algn="just"/>
            <a:r>
              <a:rPr lang="it-IT" sz="1400" dirty="0" smtClean="0">
                <a:cs typeface="Times New Roman" panose="02020603050405020304" pitchFamily="18" charset="0"/>
              </a:rPr>
              <a:t>L’agevolazione </a:t>
            </a:r>
            <a:r>
              <a:rPr lang="it-IT" sz="1400" dirty="0">
                <a:cs typeface="Times New Roman" panose="02020603050405020304" pitchFamily="18" charset="0"/>
              </a:rPr>
              <a:t>può essere richiesta per le spese sostenute nell’anno, secondo il </a:t>
            </a:r>
            <a:r>
              <a:rPr lang="it-IT" sz="1400" dirty="0" smtClean="0">
                <a:cs typeface="Times New Roman" panose="02020603050405020304" pitchFamily="18" charset="0"/>
              </a:rPr>
              <a:t>criterio di </a:t>
            </a:r>
            <a:r>
              <a:rPr lang="it-IT" sz="1400" dirty="0">
                <a:cs typeface="Times New Roman" panose="02020603050405020304" pitchFamily="18" charset="0"/>
              </a:rPr>
              <a:t>cassa, e va suddivisa fra tutti i contribuenti che possiedono o detengono, sulla </a:t>
            </a:r>
            <a:r>
              <a:rPr lang="it-IT" sz="1400" dirty="0" smtClean="0">
                <a:cs typeface="Times New Roman" panose="02020603050405020304" pitchFamily="18" charset="0"/>
              </a:rPr>
              <a:t>base di </a:t>
            </a:r>
            <a:r>
              <a:rPr lang="it-IT" sz="1400" dirty="0">
                <a:cs typeface="Times New Roman" panose="02020603050405020304" pitchFamily="18" charset="0"/>
              </a:rPr>
              <a:t>un titolo idoneo, l’immobile sul quale sono effettuati gli interventi</a:t>
            </a:r>
            <a:r>
              <a:rPr lang="it-IT" sz="1400" dirty="0" smtClean="0">
                <a:cs typeface="Times New Roman" panose="02020603050405020304" pitchFamily="18" charset="0"/>
              </a:rPr>
              <a:t>. </a:t>
            </a:r>
            <a:r>
              <a:rPr lang="it-IT" sz="1300" dirty="0" smtClean="0">
                <a:solidFill>
                  <a:srgbClr val="FF0000"/>
                </a:solidFill>
                <a:cs typeface="Times New Roman" panose="02020603050405020304" pitchFamily="18" charset="0"/>
              </a:rPr>
              <a:t>Si noti che </a:t>
            </a:r>
            <a:r>
              <a:rPr lang="it-IT" sz="1300" dirty="0">
                <a:solidFill>
                  <a:srgbClr val="FF0000"/>
                </a:solidFill>
                <a:cs typeface="Times New Roman" panose="02020603050405020304" pitchFamily="18" charset="0"/>
              </a:rPr>
              <a:t>Ciascun contribuente ha diritto a detrarre annualmente la quota spettante nei </a:t>
            </a:r>
            <a:r>
              <a:rPr lang="it-IT" sz="1300" dirty="0" smtClean="0">
                <a:solidFill>
                  <a:srgbClr val="FF0000"/>
                </a:solidFill>
                <a:cs typeface="Times New Roman" panose="02020603050405020304" pitchFamily="18" charset="0"/>
              </a:rPr>
              <a:t>limiti dell’Irpef </a:t>
            </a:r>
            <a:r>
              <a:rPr lang="it-IT" sz="1300" dirty="0">
                <a:solidFill>
                  <a:srgbClr val="FF0000"/>
                </a:solidFill>
                <a:cs typeface="Times New Roman" panose="02020603050405020304" pitchFamily="18" charset="0"/>
              </a:rPr>
              <a:t>dovuta per l’anno in questione. </a:t>
            </a:r>
            <a:r>
              <a:rPr lang="it-IT" sz="1300" u="sng" dirty="0">
                <a:solidFill>
                  <a:srgbClr val="FF0000"/>
                </a:solidFill>
                <a:cs typeface="Times New Roman" panose="02020603050405020304" pitchFamily="18" charset="0"/>
              </a:rPr>
              <a:t>Non è ammesso il rimborso di </a:t>
            </a:r>
            <a:r>
              <a:rPr lang="it-IT" sz="1300" u="sng" dirty="0" smtClean="0">
                <a:solidFill>
                  <a:srgbClr val="FF0000"/>
                </a:solidFill>
                <a:cs typeface="Times New Roman" panose="02020603050405020304" pitchFamily="18" charset="0"/>
              </a:rPr>
              <a:t>somme eccedenti l’imposta</a:t>
            </a:r>
            <a:r>
              <a:rPr lang="it-IT" sz="1300" dirty="0" smtClean="0">
                <a:solidFill>
                  <a:srgbClr val="FF0000"/>
                </a:solidFill>
                <a:cs typeface="Times New Roman" panose="02020603050405020304" pitchFamily="18" charset="0"/>
              </a:rPr>
              <a:t>.</a:t>
            </a:r>
            <a:endParaRPr lang="it-IT" sz="1300" u="sng" dirty="0" smtClean="0">
              <a:solidFill>
                <a:srgbClr val="FF0000"/>
              </a:solidFill>
              <a:cs typeface="Times New Roman" panose="02020603050405020304" pitchFamily="18" charset="0"/>
            </a:endParaRPr>
          </a:p>
          <a:p>
            <a:pPr marL="0" indent="0" algn="just">
              <a:buNone/>
            </a:pPr>
            <a:r>
              <a:rPr lang="it-IT" sz="1400" dirty="0" smtClean="0">
                <a:cs typeface="Times New Roman" panose="02020603050405020304" pitchFamily="18" charset="0"/>
              </a:rPr>
              <a:t>I </a:t>
            </a:r>
            <a:r>
              <a:rPr lang="it-IT" sz="1400" dirty="0">
                <a:cs typeface="Times New Roman" panose="02020603050405020304" pitchFamily="18" charset="0"/>
              </a:rPr>
              <a:t>benefici fiscali per i lavori sul patrimonio immobiliare non si esauriscono con </a:t>
            </a:r>
            <a:r>
              <a:rPr lang="it-IT" sz="1400" dirty="0" smtClean="0">
                <a:cs typeface="Times New Roman" panose="02020603050405020304" pitchFamily="18" charset="0"/>
              </a:rPr>
              <a:t>la detrazione Irpef. Altre </a:t>
            </a:r>
            <a:r>
              <a:rPr lang="it-IT" sz="1400" dirty="0">
                <a:cs typeface="Times New Roman" panose="02020603050405020304" pitchFamily="18" charset="0"/>
              </a:rPr>
              <a:t>significative agevolazioni, infatti, sono state introdotte negli anni. Tra queste, </a:t>
            </a:r>
            <a:r>
              <a:rPr lang="it-IT" sz="1400" dirty="0" smtClean="0">
                <a:cs typeface="Times New Roman" panose="02020603050405020304" pitchFamily="18" charset="0"/>
              </a:rPr>
              <a:t>per esempio</a:t>
            </a:r>
            <a:r>
              <a:rPr lang="it-IT" sz="1400" dirty="0">
                <a:cs typeface="Times New Roman" panose="02020603050405020304" pitchFamily="18" charset="0"/>
              </a:rPr>
              <a:t>, la possibilità di pagare </a:t>
            </a:r>
            <a:r>
              <a:rPr lang="it-IT" sz="1400" b="1" dirty="0">
                <a:cs typeface="Times New Roman" panose="02020603050405020304" pitchFamily="18" charset="0"/>
              </a:rPr>
              <a:t>l’Iva in misura ridotta </a:t>
            </a:r>
            <a:r>
              <a:rPr lang="it-IT" sz="1400" dirty="0">
                <a:cs typeface="Times New Roman" panose="02020603050405020304" pitchFamily="18" charset="0"/>
              </a:rPr>
              <a:t>e quella di portare in </a:t>
            </a:r>
            <a:r>
              <a:rPr lang="it-IT" sz="1400" b="1" dirty="0" smtClean="0">
                <a:cs typeface="Times New Roman" panose="02020603050405020304" pitchFamily="18" charset="0"/>
              </a:rPr>
              <a:t>detrazione gli </a:t>
            </a:r>
            <a:r>
              <a:rPr lang="it-IT" sz="1400" b="1" dirty="0">
                <a:cs typeface="Times New Roman" panose="02020603050405020304" pitchFamily="18" charset="0"/>
              </a:rPr>
              <a:t>interessi passivi </a:t>
            </a:r>
            <a:r>
              <a:rPr lang="it-IT" sz="1400" dirty="0">
                <a:cs typeface="Times New Roman" panose="02020603050405020304" pitchFamily="18" charset="0"/>
              </a:rPr>
              <a:t>pagati sui mutui stipulati per ristrutturare l’abitazione principale. </a:t>
            </a:r>
            <a:r>
              <a:rPr lang="it-IT" sz="1400" dirty="0" smtClean="0">
                <a:cs typeface="Times New Roman" panose="02020603050405020304" pitchFamily="18" charset="0"/>
              </a:rPr>
              <a:t>E ancora</a:t>
            </a:r>
            <a:r>
              <a:rPr lang="it-IT" sz="1400" dirty="0">
                <a:cs typeface="Times New Roman" panose="02020603050405020304" pitchFamily="18" charset="0"/>
              </a:rPr>
              <a:t>, le detrazioni per l’acquisto di immobili a uso abitativo facenti parte di </a:t>
            </a:r>
            <a:r>
              <a:rPr lang="it-IT" sz="1400" dirty="0" smtClean="0">
                <a:cs typeface="Times New Roman" panose="02020603050405020304" pitchFamily="18" charset="0"/>
              </a:rPr>
              <a:t>edifici interamente </a:t>
            </a:r>
            <a:r>
              <a:rPr lang="it-IT" sz="1400" dirty="0">
                <a:cs typeface="Times New Roman" panose="02020603050405020304" pitchFamily="18" charset="0"/>
              </a:rPr>
              <a:t>ristrutturati e quelle per la realizzazione o l’acquisto di posti auto.</a:t>
            </a:r>
            <a:endParaRPr lang="it-IT" sz="1400" u="sng" dirty="0" smtClean="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2371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274638"/>
            <a:ext cx="8928992" cy="1143000"/>
          </a:xfrm>
          <a:ln>
            <a:solidFill>
              <a:schemeClr val="accent1"/>
            </a:solidFill>
          </a:ln>
        </p:spPr>
        <p:txBody>
          <a:bodyPr>
            <a:normAutofit/>
          </a:bodyPr>
          <a:lstStyle/>
          <a:p>
            <a:r>
              <a:rPr lang="it-IT" dirty="0" smtClean="0"/>
              <a:t>Per quali interventi…</a:t>
            </a:r>
            <a:endParaRPr lang="it-IT" dirty="0"/>
          </a:p>
        </p:txBody>
      </p:sp>
      <p:sp>
        <p:nvSpPr>
          <p:cNvPr id="3" name="Segnaposto contenuto 2"/>
          <p:cNvSpPr>
            <a:spLocks noGrp="1"/>
          </p:cNvSpPr>
          <p:nvPr>
            <p:ph idx="1"/>
          </p:nvPr>
        </p:nvSpPr>
        <p:spPr>
          <a:xfrm>
            <a:off x="107504" y="1600200"/>
            <a:ext cx="8928992" cy="4525963"/>
          </a:xfrm>
          <a:ln>
            <a:solidFill>
              <a:schemeClr val="accent1"/>
            </a:solidFill>
          </a:ln>
        </p:spPr>
        <p:txBody>
          <a:bodyPr>
            <a:normAutofit/>
          </a:bodyPr>
          <a:lstStyle/>
          <a:p>
            <a:pPr marL="0" indent="0" algn="just">
              <a:buNone/>
            </a:pPr>
            <a:r>
              <a:rPr lang="it-IT" sz="1400" dirty="0">
                <a:latin typeface="Times New Roman" panose="02020603050405020304" pitchFamily="18" charset="0"/>
                <a:cs typeface="Times New Roman" panose="02020603050405020304" pitchFamily="18" charset="0"/>
              </a:rPr>
              <a:t>I lavori sulle singole unità immobiliari per i quali spetta l’agevolazione fiscale </a:t>
            </a:r>
            <a:r>
              <a:rPr lang="it-IT" sz="1400" dirty="0" smtClean="0">
                <a:latin typeface="Times New Roman" panose="02020603050405020304" pitchFamily="18" charset="0"/>
                <a:cs typeface="Times New Roman" panose="02020603050405020304" pitchFamily="18" charset="0"/>
              </a:rPr>
              <a:t>sono:</a:t>
            </a:r>
            <a:endParaRPr lang="it-IT" sz="1400" dirty="0">
              <a:latin typeface="Times New Roman" panose="02020603050405020304" pitchFamily="18" charset="0"/>
              <a:cs typeface="Times New Roman" panose="02020603050405020304" pitchFamily="18" charset="0"/>
            </a:endParaRPr>
          </a:p>
          <a:p>
            <a:pPr marL="0" indent="0" algn="just">
              <a:buNone/>
            </a:pPr>
            <a:r>
              <a:rPr lang="it-IT" sz="1900" b="1" dirty="0" smtClean="0">
                <a:solidFill>
                  <a:srgbClr val="FF0000"/>
                </a:solidFill>
                <a:latin typeface="Times New Roman" panose="02020603050405020304" pitchFamily="18" charset="0"/>
                <a:cs typeface="Times New Roman" panose="02020603050405020304" pitchFamily="18" charset="0"/>
              </a:rPr>
              <a:t>1) </a:t>
            </a:r>
            <a:r>
              <a:rPr lang="it-IT" sz="1400" dirty="0" smtClean="0">
                <a:latin typeface="Times New Roman" panose="02020603050405020304" pitchFamily="18" charset="0"/>
                <a:cs typeface="Times New Roman" panose="02020603050405020304" pitchFamily="18" charset="0"/>
              </a:rPr>
              <a:t>Interventi </a:t>
            </a:r>
            <a:r>
              <a:rPr lang="it-IT" sz="1400" dirty="0">
                <a:latin typeface="Times New Roman" panose="02020603050405020304" pitchFamily="18" charset="0"/>
                <a:cs typeface="Times New Roman" panose="02020603050405020304" pitchFamily="18" charset="0"/>
              </a:rPr>
              <a:t>elencati alle lettere b), c) e d) dell’articolo 3 del </a:t>
            </a:r>
            <a:r>
              <a:rPr lang="it-IT" sz="1400" dirty="0" err="1">
                <a:latin typeface="Times New Roman" panose="02020603050405020304" pitchFamily="18" charset="0"/>
                <a:cs typeface="Times New Roman" panose="02020603050405020304" pitchFamily="18" charset="0"/>
              </a:rPr>
              <a:t>Dpr</a:t>
            </a:r>
            <a:r>
              <a:rPr lang="it-IT" sz="1400" dirty="0">
                <a:latin typeface="Times New Roman" panose="02020603050405020304" pitchFamily="18" charset="0"/>
                <a:cs typeface="Times New Roman" panose="02020603050405020304" pitchFamily="18" charset="0"/>
              </a:rPr>
              <a:t> 380/2001 (</a:t>
            </a:r>
            <a:r>
              <a:rPr lang="it-IT" sz="1400" dirty="0" smtClean="0">
                <a:latin typeface="Times New Roman" panose="02020603050405020304" pitchFamily="18" charset="0"/>
                <a:cs typeface="Times New Roman" panose="02020603050405020304" pitchFamily="18" charset="0"/>
              </a:rPr>
              <a:t>Testo unico </a:t>
            </a:r>
            <a:r>
              <a:rPr lang="it-IT" sz="1400" dirty="0">
                <a:latin typeface="Times New Roman" panose="02020603050405020304" pitchFamily="18" charset="0"/>
                <a:cs typeface="Times New Roman" panose="02020603050405020304" pitchFamily="18" charset="0"/>
              </a:rPr>
              <a:t>delle disposizioni legislative e regolamentari in materia edilizia):</a:t>
            </a:r>
          </a:p>
          <a:p>
            <a:pPr marL="0" indent="0" algn="just">
              <a:buNone/>
            </a:pPr>
            <a:r>
              <a:rPr lang="it-IT" sz="1400" dirty="0">
                <a:latin typeface="Times New Roman" panose="02020603050405020304" pitchFamily="18" charset="0"/>
                <a:cs typeface="Times New Roman" panose="02020603050405020304" pitchFamily="18" charset="0"/>
              </a:rPr>
              <a:t>- </a:t>
            </a:r>
            <a:r>
              <a:rPr lang="it-IT" sz="1400" b="1" dirty="0">
                <a:latin typeface="Times New Roman" panose="02020603050405020304" pitchFamily="18" charset="0"/>
                <a:cs typeface="Times New Roman" panose="02020603050405020304" pitchFamily="18" charset="0"/>
              </a:rPr>
              <a:t>manutenzione </a:t>
            </a:r>
            <a:r>
              <a:rPr lang="it-IT" sz="1400" b="1" dirty="0" smtClean="0">
                <a:latin typeface="Times New Roman" panose="02020603050405020304" pitchFamily="18" charset="0"/>
                <a:cs typeface="Times New Roman" panose="02020603050405020304" pitchFamily="18" charset="0"/>
              </a:rPr>
              <a:t>straordinaria;</a:t>
            </a:r>
            <a:endParaRPr lang="it-IT" sz="1400" b="1" dirty="0">
              <a:latin typeface="Times New Roman" panose="02020603050405020304" pitchFamily="18" charset="0"/>
              <a:cs typeface="Times New Roman" panose="02020603050405020304" pitchFamily="18" charset="0"/>
            </a:endParaRPr>
          </a:p>
          <a:p>
            <a:pPr marL="0" indent="0" algn="just">
              <a:buNone/>
            </a:pPr>
            <a:r>
              <a:rPr lang="it-IT" sz="1400" b="1" dirty="0">
                <a:latin typeface="Times New Roman" panose="02020603050405020304" pitchFamily="18" charset="0"/>
                <a:cs typeface="Times New Roman" panose="02020603050405020304" pitchFamily="18" charset="0"/>
              </a:rPr>
              <a:t>- restauro e risanamento </a:t>
            </a:r>
            <a:r>
              <a:rPr lang="it-IT" sz="1400" b="1" dirty="0" smtClean="0">
                <a:latin typeface="Times New Roman" panose="02020603050405020304" pitchFamily="18" charset="0"/>
                <a:cs typeface="Times New Roman" panose="02020603050405020304" pitchFamily="18" charset="0"/>
              </a:rPr>
              <a:t>conservativo;</a:t>
            </a:r>
            <a:endParaRPr lang="it-IT" sz="1400" b="1" dirty="0">
              <a:latin typeface="Times New Roman" panose="02020603050405020304" pitchFamily="18" charset="0"/>
              <a:cs typeface="Times New Roman" panose="02020603050405020304" pitchFamily="18" charset="0"/>
            </a:endParaRPr>
          </a:p>
          <a:p>
            <a:pPr marL="0" indent="0" algn="just">
              <a:buNone/>
            </a:pPr>
            <a:r>
              <a:rPr lang="it-IT" sz="1400" b="1" dirty="0">
                <a:latin typeface="Times New Roman" panose="02020603050405020304" pitchFamily="18" charset="0"/>
                <a:cs typeface="Times New Roman" panose="02020603050405020304" pitchFamily="18" charset="0"/>
              </a:rPr>
              <a:t>- ristrutturazione </a:t>
            </a:r>
            <a:r>
              <a:rPr lang="it-IT" sz="1400" b="1" dirty="0" smtClean="0">
                <a:latin typeface="Times New Roman" panose="02020603050405020304" pitchFamily="18" charset="0"/>
                <a:cs typeface="Times New Roman" panose="02020603050405020304" pitchFamily="18" charset="0"/>
              </a:rPr>
              <a:t>edilizia. </a:t>
            </a:r>
            <a:endParaRPr lang="it-IT" sz="1400" b="1" dirty="0">
              <a:latin typeface="Times New Roman" panose="02020603050405020304" pitchFamily="18" charset="0"/>
              <a:cs typeface="Times New Roman" panose="02020603050405020304" pitchFamily="18" charset="0"/>
            </a:endParaRPr>
          </a:p>
          <a:p>
            <a:pPr marL="0" indent="0" algn="just">
              <a:buNone/>
            </a:pPr>
            <a:r>
              <a:rPr lang="it-IT" sz="1400" dirty="0">
                <a:latin typeface="Times New Roman" panose="02020603050405020304" pitchFamily="18" charset="0"/>
                <a:cs typeface="Times New Roman" panose="02020603050405020304" pitchFamily="18" charset="0"/>
              </a:rPr>
              <a:t>Gli interventi devono essere effettuati su immobili residenziali di qualsiasi </a:t>
            </a:r>
            <a:r>
              <a:rPr lang="it-IT" sz="1400" dirty="0" smtClean="0">
                <a:latin typeface="Times New Roman" panose="02020603050405020304" pitchFamily="18" charset="0"/>
                <a:cs typeface="Times New Roman" panose="02020603050405020304" pitchFamily="18" charset="0"/>
              </a:rPr>
              <a:t>categoria catastale</a:t>
            </a:r>
            <a:r>
              <a:rPr lang="it-IT" sz="1400" dirty="0">
                <a:latin typeface="Times New Roman" panose="02020603050405020304" pitchFamily="18" charset="0"/>
                <a:cs typeface="Times New Roman" panose="02020603050405020304" pitchFamily="18" charset="0"/>
              </a:rPr>
              <a:t>, anche rurali e sulle loro pertinenze.</a:t>
            </a:r>
          </a:p>
          <a:p>
            <a:pPr marL="0" indent="0" algn="just">
              <a:buNone/>
            </a:pPr>
            <a:r>
              <a:rPr lang="it-IT" sz="1400" u="sng" dirty="0">
                <a:latin typeface="Times New Roman" panose="02020603050405020304" pitchFamily="18" charset="0"/>
                <a:cs typeface="Times New Roman" panose="02020603050405020304" pitchFamily="18" charset="0"/>
              </a:rPr>
              <a:t>Non</a:t>
            </a:r>
            <a:r>
              <a:rPr lang="it-IT" sz="1400" dirty="0">
                <a:latin typeface="Times New Roman" panose="02020603050405020304" pitchFamily="18" charset="0"/>
                <a:cs typeface="Times New Roman" panose="02020603050405020304" pitchFamily="18" charset="0"/>
              </a:rPr>
              <a:t> sono ammessi al </a:t>
            </a:r>
            <a:r>
              <a:rPr lang="it-IT" sz="1400" u="sng" dirty="0">
                <a:latin typeface="Times New Roman" panose="02020603050405020304" pitchFamily="18" charset="0"/>
                <a:cs typeface="Times New Roman" panose="02020603050405020304" pitchFamily="18" charset="0"/>
              </a:rPr>
              <a:t>beneficio fiscale </a:t>
            </a:r>
            <a:r>
              <a:rPr lang="it-IT" sz="1400" dirty="0">
                <a:latin typeface="Times New Roman" panose="02020603050405020304" pitchFamily="18" charset="0"/>
                <a:cs typeface="Times New Roman" panose="02020603050405020304" pitchFamily="18" charset="0"/>
              </a:rPr>
              <a:t>delle detrazioni gli interventi </a:t>
            </a:r>
            <a:r>
              <a:rPr lang="it-IT" sz="1400" dirty="0" smtClean="0">
                <a:latin typeface="Times New Roman" panose="02020603050405020304" pitchFamily="18" charset="0"/>
                <a:cs typeface="Times New Roman" panose="02020603050405020304" pitchFamily="18" charset="0"/>
              </a:rPr>
              <a:t>di </a:t>
            </a:r>
            <a:r>
              <a:rPr lang="it-IT" sz="1400" b="1" u="sng" dirty="0" smtClean="0">
                <a:latin typeface="Times New Roman" panose="02020603050405020304" pitchFamily="18" charset="0"/>
                <a:cs typeface="Times New Roman" panose="02020603050405020304" pitchFamily="18" charset="0"/>
              </a:rPr>
              <a:t>manutenzione ordinaria (spettanti solo per i lavori condominiali</a:t>
            </a:r>
            <a:r>
              <a:rPr lang="it-IT" sz="1400" b="1" dirty="0" smtClean="0">
                <a:latin typeface="Times New Roman" panose="02020603050405020304" pitchFamily="18" charset="0"/>
                <a:cs typeface="Times New Roman" panose="02020603050405020304" pitchFamily="18" charset="0"/>
              </a:rPr>
              <a:t>), </a:t>
            </a:r>
            <a:r>
              <a:rPr lang="it-IT" sz="1400" b="1" dirty="0">
                <a:latin typeface="Times New Roman" panose="02020603050405020304" pitchFamily="18" charset="0"/>
                <a:cs typeface="Times New Roman" panose="02020603050405020304" pitchFamily="18" charset="0"/>
              </a:rPr>
              <a:t>a meno che </a:t>
            </a:r>
            <a:r>
              <a:rPr lang="it-IT" sz="1400" b="1" dirty="0" smtClean="0">
                <a:latin typeface="Times New Roman" panose="02020603050405020304" pitchFamily="18" charset="0"/>
                <a:cs typeface="Times New Roman" panose="02020603050405020304" pitchFamily="18" charset="0"/>
              </a:rPr>
              <a:t>non facciano </a:t>
            </a:r>
            <a:r>
              <a:rPr lang="it-IT" sz="1400" b="1" dirty="0">
                <a:latin typeface="Times New Roman" panose="02020603050405020304" pitchFamily="18" charset="0"/>
                <a:cs typeface="Times New Roman" panose="02020603050405020304" pitchFamily="18" charset="0"/>
              </a:rPr>
              <a:t>parte di un intervento più vasto di ristrutturazione</a:t>
            </a:r>
            <a:r>
              <a:rPr lang="it-IT" sz="1400" b="1" dirty="0" smtClean="0">
                <a:latin typeface="Times New Roman" panose="02020603050405020304" pitchFamily="18" charset="0"/>
                <a:cs typeface="Times New Roman" panose="02020603050405020304" pitchFamily="18" charset="0"/>
              </a:rPr>
              <a:t>.</a:t>
            </a:r>
          </a:p>
          <a:p>
            <a:pPr marL="0" indent="0" algn="just" fontAlgn="base">
              <a:buNone/>
            </a:pPr>
            <a:r>
              <a:rPr lang="it-IT" sz="1400" dirty="0"/>
              <a:t>Quali sono i lavori di </a:t>
            </a:r>
            <a:r>
              <a:rPr lang="it-IT" sz="1400" b="1" i="1" u="sng" dirty="0"/>
              <a:t>manutenzione ordinaria?</a:t>
            </a:r>
          </a:p>
          <a:p>
            <a:pPr marL="0" indent="0" algn="just" fontAlgn="base">
              <a:buNone/>
            </a:pPr>
            <a:r>
              <a:rPr lang="it-IT" sz="1400" dirty="0"/>
              <a:t>Sono lavori di manutenzione ordinaria gli interventi edilizi necessari alla riparazione delle finiture e dei materiali esistenti di un edificio, come ad esempio:</a:t>
            </a:r>
          </a:p>
          <a:p>
            <a:pPr lvl="0" algn="just" fontAlgn="base"/>
            <a:r>
              <a:rPr lang="it-IT" sz="1400" dirty="0"/>
              <a:t>sostituzione di pavimenti, di impianti esistenti;</a:t>
            </a:r>
          </a:p>
          <a:p>
            <a:pPr lvl="0" algn="just" fontAlgn="base"/>
            <a:r>
              <a:rPr lang="it-IT" sz="1400" dirty="0"/>
              <a:t>rifacimento di un bagno, una </a:t>
            </a:r>
            <a:r>
              <a:rPr lang="it-IT" sz="1400" dirty="0" smtClean="0"/>
              <a:t>cucina;</a:t>
            </a:r>
            <a:endParaRPr lang="it-IT" sz="1400" dirty="0"/>
          </a:p>
          <a:p>
            <a:pPr lvl="0" algn="just" fontAlgn="base"/>
            <a:r>
              <a:rPr lang="it-IT" sz="1400" dirty="0"/>
              <a:t>spostamento di una porta o di un </a:t>
            </a:r>
            <a:r>
              <a:rPr lang="it-IT" sz="1400" dirty="0" smtClean="0"/>
              <a:t>tramezzo;</a:t>
            </a:r>
            <a:endParaRPr lang="it-IT" sz="1400" dirty="0"/>
          </a:p>
          <a:p>
            <a:pPr lvl="0" algn="just" fontAlgn="base"/>
            <a:r>
              <a:rPr lang="it-IT" sz="1400" dirty="0"/>
              <a:t>sostituzione e manutenzione di parti di impianti </a:t>
            </a:r>
            <a:r>
              <a:rPr lang="it-IT" sz="1400" dirty="0" smtClean="0"/>
              <a:t>esistenti.</a:t>
            </a:r>
            <a:endParaRPr lang="it-IT" sz="1400" dirty="0"/>
          </a:p>
          <a:p>
            <a:pPr marL="0" indent="0" algn="just">
              <a:buNone/>
            </a:pPr>
            <a:endParaRPr lang="it-IT" sz="1400" dirty="0" smtClean="0">
              <a:latin typeface="Times New Roman" panose="02020603050405020304" pitchFamily="18" charset="0"/>
              <a:cs typeface="Times New Roman" panose="02020603050405020304" pitchFamily="18" charset="0"/>
            </a:endParaRPr>
          </a:p>
          <a:p>
            <a:pPr marL="0" indent="0" algn="just">
              <a:buNone/>
            </a:pPr>
            <a:endParaRPr lang="it-IT" sz="1400" dirty="0">
              <a:latin typeface="Times New Roman" panose="02020603050405020304" pitchFamily="18" charset="0"/>
              <a:cs typeface="Times New Roman" panose="02020603050405020304"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352" y="6237312"/>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165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normAutofit fontScale="90000"/>
          </a:bodyPr>
          <a:lstStyle/>
          <a:p>
            <a:r>
              <a:rPr lang="it-IT" dirty="0">
                <a:latin typeface="Times New Roman" panose="02020603050405020304" pitchFamily="18" charset="0"/>
                <a:cs typeface="Times New Roman" panose="02020603050405020304" pitchFamily="18" charset="0"/>
              </a:rPr>
              <a:t>Interventi elencati alle lettere b), c) e d) </a:t>
            </a:r>
            <a:r>
              <a:rPr lang="it-IT" dirty="0" smtClean="0">
                <a:latin typeface="Times New Roman" panose="02020603050405020304" pitchFamily="18" charset="0"/>
                <a:cs typeface="Times New Roman" panose="02020603050405020304" pitchFamily="18" charset="0"/>
              </a:rPr>
              <a:t>dell’articolo </a:t>
            </a:r>
            <a:r>
              <a:rPr lang="it-IT" dirty="0">
                <a:latin typeface="Times New Roman" panose="02020603050405020304" pitchFamily="18" charset="0"/>
                <a:cs typeface="Times New Roman" panose="02020603050405020304" pitchFamily="18" charset="0"/>
              </a:rPr>
              <a:t>3 del </a:t>
            </a:r>
            <a:r>
              <a:rPr lang="it-IT" dirty="0" err="1">
                <a:latin typeface="Times New Roman" panose="02020603050405020304" pitchFamily="18" charset="0"/>
                <a:cs typeface="Times New Roman" panose="02020603050405020304" pitchFamily="18" charset="0"/>
              </a:rPr>
              <a:t>Dpr</a:t>
            </a:r>
            <a:r>
              <a:rPr lang="it-IT" dirty="0">
                <a:latin typeface="Times New Roman" panose="02020603050405020304" pitchFamily="18" charset="0"/>
                <a:cs typeface="Times New Roman" panose="02020603050405020304" pitchFamily="18" charset="0"/>
              </a:rPr>
              <a:t> 380/2001</a:t>
            </a:r>
            <a:endParaRPr lang="it-IT" dirty="0"/>
          </a:p>
        </p:txBody>
      </p:sp>
      <p:sp>
        <p:nvSpPr>
          <p:cNvPr id="3" name="Segnaposto contenuto 2"/>
          <p:cNvSpPr>
            <a:spLocks noGrp="1"/>
          </p:cNvSpPr>
          <p:nvPr>
            <p:ph idx="1"/>
          </p:nvPr>
        </p:nvSpPr>
        <p:spPr>
          <a:ln>
            <a:solidFill>
              <a:schemeClr val="accent1"/>
            </a:solidFill>
          </a:ln>
        </p:spPr>
        <p:txBody>
          <a:bodyPr>
            <a:normAutofit/>
          </a:bodyPr>
          <a:lstStyle/>
          <a:p>
            <a:pPr marL="0" indent="0" algn="just">
              <a:buNone/>
            </a:pPr>
            <a:r>
              <a:rPr lang="it-IT" sz="1200" dirty="0" smtClean="0"/>
              <a:t>Sono </a:t>
            </a:r>
            <a:r>
              <a:rPr lang="it-IT" sz="1200" dirty="0"/>
              <a:t>lavori di </a:t>
            </a:r>
            <a:r>
              <a:rPr lang="it-IT" sz="1500" b="1" u="sng" dirty="0"/>
              <a:t>manutenzione straordinaria</a:t>
            </a:r>
            <a:r>
              <a:rPr lang="it-IT" sz="1200" b="1" u="sng" dirty="0"/>
              <a:t> </a:t>
            </a:r>
            <a:r>
              <a:rPr lang="it-IT" sz="1200" dirty="0"/>
              <a:t>quelle opere necessarie alla </a:t>
            </a:r>
            <a:r>
              <a:rPr lang="it-IT" sz="1200" b="1" dirty="0"/>
              <a:t>sostituzione e/o al rinnovamento di parti strutturali dell’edificio</a:t>
            </a:r>
            <a:r>
              <a:rPr lang="it-IT" sz="1200" dirty="0" smtClean="0"/>
              <a:t>,</a:t>
            </a:r>
            <a:r>
              <a:rPr lang="it-IT" sz="1200" dirty="0"/>
              <a:t> sempre che </a:t>
            </a:r>
            <a:r>
              <a:rPr lang="it-IT" sz="1200" dirty="0" smtClean="0"/>
              <a:t>non vadano </a:t>
            </a:r>
            <a:r>
              <a:rPr lang="it-IT" sz="1200" dirty="0"/>
              <a:t>a modificare la volumetria complessiva degli edifici e non </a:t>
            </a:r>
            <a:r>
              <a:rPr lang="it-IT" sz="1200" dirty="0" smtClean="0"/>
              <a:t>comportino mutamenti </a:t>
            </a:r>
            <a:r>
              <a:rPr lang="it-IT" sz="1200" dirty="0"/>
              <a:t>delle destinazioni d’uso.</a:t>
            </a:r>
            <a:r>
              <a:rPr lang="it-IT" sz="1200" dirty="0" smtClean="0"/>
              <a:t> </a:t>
            </a:r>
            <a:r>
              <a:rPr lang="it-IT" sz="1200" dirty="0"/>
              <a:t>C</a:t>
            </a:r>
            <a:r>
              <a:rPr lang="it-IT" sz="1200" dirty="0" smtClean="0"/>
              <a:t>ome </a:t>
            </a:r>
            <a:r>
              <a:rPr lang="it-IT" sz="1200" dirty="0"/>
              <a:t>ad esempio</a:t>
            </a:r>
            <a:r>
              <a:rPr lang="it-IT" sz="1200" dirty="0" smtClean="0"/>
              <a:t>:</a:t>
            </a:r>
          </a:p>
          <a:p>
            <a:pPr marL="0" indent="0" algn="just">
              <a:buNone/>
            </a:pPr>
            <a:r>
              <a:rPr lang="it-IT" sz="1200" dirty="0" smtClean="0"/>
              <a:t>• installazione di ascensori e scale di sicurezza;</a:t>
            </a:r>
          </a:p>
          <a:p>
            <a:pPr marL="0" indent="0" algn="just">
              <a:buNone/>
            </a:pPr>
            <a:r>
              <a:rPr lang="it-IT" sz="1200" dirty="0" smtClean="0"/>
              <a:t>• </a:t>
            </a:r>
            <a:r>
              <a:rPr lang="it-IT" sz="1200" dirty="0"/>
              <a:t>realizzazione e miglioramento dei servizi </a:t>
            </a:r>
            <a:r>
              <a:rPr lang="it-IT" sz="1200" dirty="0" smtClean="0"/>
              <a:t>igienici;</a:t>
            </a:r>
            <a:endParaRPr lang="it-IT" sz="1200" dirty="0"/>
          </a:p>
          <a:p>
            <a:pPr marL="0" indent="0" algn="just">
              <a:buNone/>
            </a:pPr>
            <a:r>
              <a:rPr lang="it-IT" sz="1200" dirty="0"/>
              <a:t>• sostituzione di infissi esterni e serramenti o persiane con serrande e con modifica </a:t>
            </a:r>
            <a:r>
              <a:rPr lang="it-IT" sz="1200" dirty="0" smtClean="0"/>
              <a:t>di materiale </a:t>
            </a:r>
            <a:r>
              <a:rPr lang="it-IT" sz="1200" dirty="0"/>
              <a:t>o tipologia di infisso</a:t>
            </a:r>
          </a:p>
          <a:p>
            <a:pPr marL="0" indent="0" algn="just">
              <a:buNone/>
            </a:pPr>
            <a:r>
              <a:rPr lang="it-IT" sz="1200" dirty="0"/>
              <a:t>• rifacimento di scale e rampe</a:t>
            </a:r>
          </a:p>
          <a:p>
            <a:pPr marL="0" indent="0" algn="just">
              <a:buNone/>
            </a:pPr>
            <a:r>
              <a:rPr lang="it-IT" sz="1200" dirty="0" smtClean="0"/>
              <a:t>• interventi finalizzati al risparmio energetico</a:t>
            </a:r>
          </a:p>
          <a:p>
            <a:pPr marL="0" indent="0" algn="just">
              <a:buNone/>
            </a:pPr>
            <a:r>
              <a:rPr lang="it-IT" sz="1200" dirty="0" smtClean="0"/>
              <a:t>• </a:t>
            </a:r>
            <a:r>
              <a:rPr lang="it-IT" sz="1200" dirty="0"/>
              <a:t>recinzione dell’area privata</a:t>
            </a:r>
          </a:p>
          <a:p>
            <a:pPr marL="0" indent="0" algn="just">
              <a:buNone/>
            </a:pPr>
            <a:r>
              <a:rPr lang="it-IT" sz="1200" dirty="0"/>
              <a:t>• costruzione di scale interne.</a:t>
            </a:r>
          </a:p>
          <a:p>
            <a:pPr marL="0" indent="0" algn="just" fontAlgn="base">
              <a:buNone/>
            </a:pPr>
            <a:r>
              <a:rPr lang="it-IT" sz="1200" dirty="0"/>
              <a:t>Quali sono gli interventi di </a:t>
            </a:r>
            <a:r>
              <a:rPr lang="it-IT" sz="1500" b="1" i="1" u="sng" dirty="0"/>
              <a:t>restauro e risanamento conservativo</a:t>
            </a:r>
            <a:r>
              <a:rPr lang="it-IT" sz="1200" dirty="0"/>
              <a:t>?</a:t>
            </a:r>
          </a:p>
          <a:p>
            <a:pPr marL="0" indent="0" algn="just" fontAlgn="base">
              <a:buNone/>
            </a:pPr>
            <a:r>
              <a:rPr lang="it-IT" sz="1200" dirty="0"/>
              <a:t>Gli </a:t>
            </a:r>
            <a:r>
              <a:rPr lang="it-IT" sz="1200" b="1" dirty="0"/>
              <a:t>interventi di restauro</a:t>
            </a:r>
            <a:r>
              <a:rPr lang="it-IT" sz="1200" dirty="0"/>
              <a:t> sono volti al recupero, alla conservazione e alla valorizzazione di immobili con un particolare valore storico, architettonico e ambientale e per tali lavori sono ammessi anche materiali e tecnologie diverse da quelli usati per la costruzione dell’edificio, </a:t>
            </a:r>
            <a:r>
              <a:rPr lang="it-IT" sz="1200" dirty="0" smtClean="0"/>
              <a:t>purché </a:t>
            </a:r>
            <a:r>
              <a:rPr lang="it-IT" sz="1200" dirty="0"/>
              <a:t>non siano in contrasto con il carattere complessivo di quest’ultimo.</a:t>
            </a:r>
            <a:br>
              <a:rPr lang="it-IT" sz="1200" dirty="0"/>
            </a:br>
            <a:r>
              <a:rPr lang="it-IT" sz="1200" dirty="0"/>
              <a:t>Per </a:t>
            </a:r>
            <a:r>
              <a:rPr lang="it-IT" sz="1200" b="1" dirty="0"/>
              <a:t>risanamento conservativo</a:t>
            </a:r>
            <a:r>
              <a:rPr lang="it-IT" sz="1200" dirty="0"/>
              <a:t>, si intendono quei lavori atti al recupero igienico, funzionale e statico dell’edificio e si possono realizzare anche sulle strutture e sull’impianto planimetrico dell’immobile.</a:t>
            </a:r>
          </a:p>
          <a:p>
            <a:pPr marL="0" indent="0" algn="just">
              <a:buNone/>
            </a:pPr>
            <a:r>
              <a:rPr lang="it-IT" sz="1200" dirty="0"/>
              <a:t>Esempi di interventi di restauro e risanamento conservativo:</a:t>
            </a:r>
          </a:p>
          <a:p>
            <a:pPr marL="0" indent="0" algn="just">
              <a:buNone/>
            </a:pPr>
            <a:r>
              <a:rPr lang="it-IT" sz="1200" dirty="0"/>
              <a:t>• interventi mirati all’eliminazione e alla prevenzione di situazioni di degrado</a:t>
            </a:r>
          </a:p>
          <a:p>
            <a:pPr marL="0" indent="0" algn="just">
              <a:buNone/>
            </a:pPr>
            <a:r>
              <a:rPr lang="it-IT" sz="1200" dirty="0"/>
              <a:t>• adeguamento delle altezze dei solai nel rispetto delle volumetrie esistenti</a:t>
            </a:r>
          </a:p>
          <a:p>
            <a:pPr marL="0" indent="0" algn="just">
              <a:buNone/>
            </a:pPr>
            <a:r>
              <a:rPr lang="it-IT" sz="1200" dirty="0"/>
              <a:t>• apertura di finestre per esigenze di aerazione dei locali.</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6309320"/>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1582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1143000"/>
          </a:xfrm>
          <a:ln>
            <a:solidFill>
              <a:schemeClr val="accent1"/>
            </a:solidFill>
          </a:ln>
        </p:spPr>
        <p:txBody>
          <a:bodyPr>
            <a:normAutofit/>
          </a:bodyPr>
          <a:lstStyle/>
          <a:p>
            <a:r>
              <a:rPr lang="it-IT" dirty="0" smtClean="0"/>
              <a:t>Continua…</a:t>
            </a:r>
            <a:endParaRPr lang="it-IT" dirty="0"/>
          </a:p>
        </p:txBody>
      </p:sp>
      <p:sp>
        <p:nvSpPr>
          <p:cNvPr id="3" name="Segnaposto contenuto 2"/>
          <p:cNvSpPr>
            <a:spLocks noGrp="1"/>
          </p:cNvSpPr>
          <p:nvPr>
            <p:ph idx="1"/>
          </p:nvPr>
        </p:nvSpPr>
        <p:spPr>
          <a:xfrm>
            <a:off x="467544" y="1340768"/>
            <a:ext cx="8229600" cy="4968552"/>
          </a:xfrm>
          <a:ln>
            <a:solidFill>
              <a:schemeClr val="accent1"/>
            </a:solidFill>
          </a:ln>
        </p:spPr>
        <p:txBody>
          <a:bodyPr>
            <a:normAutofit/>
          </a:bodyPr>
          <a:lstStyle/>
          <a:p>
            <a:pPr marL="0" indent="0" algn="just">
              <a:buNone/>
            </a:pPr>
            <a:r>
              <a:rPr lang="it-IT" sz="1400" b="1" i="1" dirty="0">
                <a:latin typeface="Times New Roman" panose="02020603050405020304" pitchFamily="18" charset="0"/>
                <a:cs typeface="Times New Roman" panose="02020603050405020304" pitchFamily="18" charset="0"/>
              </a:rPr>
              <a:t>RISTRUTTURAZIONE EDILIZIA</a:t>
            </a:r>
          </a:p>
          <a:p>
            <a:pPr marL="0" indent="0" algn="just">
              <a:buNone/>
            </a:pPr>
            <a:r>
              <a:rPr lang="it-IT" sz="1300" dirty="0"/>
              <a:t>Tra gli interventi di ristrutturazione edilizia sono compresi quelli rivolti </a:t>
            </a:r>
            <a:r>
              <a:rPr lang="it-IT" sz="1300" dirty="0" smtClean="0"/>
              <a:t>a trasformare </a:t>
            </a:r>
            <a:r>
              <a:rPr lang="it-IT" sz="1300" dirty="0"/>
              <a:t>un fabbricato mediante un insieme di opere che possono portare a </a:t>
            </a:r>
            <a:r>
              <a:rPr lang="it-IT" sz="1300" dirty="0" smtClean="0"/>
              <a:t>un fabbricato </a:t>
            </a:r>
            <a:r>
              <a:rPr lang="it-IT" sz="1300" dirty="0"/>
              <a:t>del tutto o in parte diverso dal precedente.</a:t>
            </a:r>
          </a:p>
          <a:p>
            <a:pPr marL="0" indent="0" algn="just">
              <a:buNone/>
            </a:pPr>
            <a:r>
              <a:rPr lang="it-IT" sz="1300" dirty="0"/>
              <a:t>Esempi di ristrutturazione edilizia:</a:t>
            </a:r>
          </a:p>
          <a:p>
            <a:pPr marL="0" indent="0" algn="just">
              <a:buNone/>
            </a:pPr>
            <a:r>
              <a:rPr lang="it-IT" sz="1300" dirty="0"/>
              <a:t>• demolizione e ricostruzione con la stessa volumetria dell’immobile </a:t>
            </a:r>
            <a:r>
              <a:rPr lang="it-IT" sz="1300" dirty="0" smtClean="0"/>
              <a:t>preesistente;</a:t>
            </a:r>
            <a:endParaRPr lang="it-IT" sz="1300" dirty="0"/>
          </a:p>
          <a:p>
            <a:pPr marL="0" indent="0" algn="just">
              <a:buNone/>
            </a:pPr>
            <a:r>
              <a:rPr lang="it-IT" sz="1300" dirty="0"/>
              <a:t>• modifica della </a:t>
            </a:r>
            <a:r>
              <a:rPr lang="it-IT" sz="1300" dirty="0" smtClean="0"/>
              <a:t>facciata;</a:t>
            </a:r>
            <a:endParaRPr lang="it-IT" sz="1300" dirty="0"/>
          </a:p>
          <a:p>
            <a:pPr marL="0" indent="0" algn="just">
              <a:buNone/>
            </a:pPr>
            <a:r>
              <a:rPr lang="it-IT" sz="1300" dirty="0"/>
              <a:t>• realizzazione di una mansarda o di un </a:t>
            </a:r>
            <a:r>
              <a:rPr lang="it-IT" sz="1300" dirty="0" smtClean="0"/>
              <a:t>balcone;</a:t>
            </a:r>
            <a:endParaRPr lang="it-IT" sz="1300" dirty="0"/>
          </a:p>
          <a:p>
            <a:pPr marL="0" indent="0" algn="just">
              <a:buNone/>
            </a:pPr>
            <a:r>
              <a:rPr lang="it-IT" sz="1300" dirty="0"/>
              <a:t>• trasformazione della soffitta in mansarda o del balcone in </a:t>
            </a:r>
            <a:r>
              <a:rPr lang="it-IT" sz="1300" dirty="0" smtClean="0"/>
              <a:t>veranda;</a:t>
            </a:r>
            <a:endParaRPr lang="it-IT" sz="1300" dirty="0"/>
          </a:p>
          <a:p>
            <a:pPr marL="0" indent="0" algn="just">
              <a:buNone/>
            </a:pPr>
            <a:r>
              <a:rPr lang="it-IT" sz="1300" dirty="0"/>
              <a:t>• apertura di nuove porte e </a:t>
            </a:r>
            <a:r>
              <a:rPr lang="it-IT" sz="1300" dirty="0" smtClean="0"/>
              <a:t>finestre;</a:t>
            </a:r>
            <a:endParaRPr lang="it-IT" sz="1300" dirty="0"/>
          </a:p>
          <a:p>
            <a:pPr marL="0" indent="0" algn="just">
              <a:buNone/>
            </a:pPr>
            <a:r>
              <a:rPr lang="it-IT" sz="1300" dirty="0"/>
              <a:t>• costruzione dei servizi igienici in ampliamento delle superfici e dei volumi </a:t>
            </a:r>
            <a:r>
              <a:rPr lang="it-IT" sz="1300" dirty="0" smtClean="0"/>
              <a:t>esistenti.</a:t>
            </a:r>
          </a:p>
          <a:p>
            <a:pPr marL="0" indent="0" algn="just">
              <a:buNone/>
            </a:pPr>
            <a:r>
              <a:rPr lang="it-IT" sz="1900" b="1" dirty="0" smtClean="0">
                <a:solidFill>
                  <a:srgbClr val="FF0000"/>
                </a:solidFill>
              </a:rPr>
              <a:t>2)</a:t>
            </a:r>
            <a:r>
              <a:rPr lang="it-IT" sz="1300" dirty="0" smtClean="0"/>
              <a:t> </a:t>
            </a:r>
            <a:r>
              <a:rPr lang="it-IT" sz="1400" b="1" u="sng" dirty="0"/>
              <a:t>Interventi necessari alla ricostruzione o al ripristino dell’immobile danneggiato </a:t>
            </a:r>
            <a:r>
              <a:rPr lang="it-IT" sz="1400" b="1" u="sng" dirty="0" smtClean="0"/>
              <a:t>a seguito </a:t>
            </a:r>
            <a:r>
              <a:rPr lang="it-IT" sz="1400" b="1" u="sng" dirty="0"/>
              <a:t>di eventi calamitosi</a:t>
            </a:r>
            <a:r>
              <a:rPr lang="it-IT" sz="1400" dirty="0"/>
              <a:t>, anche se detti lavori non rientrano nelle </a:t>
            </a:r>
            <a:r>
              <a:rPr lang="it-IT" sz="1400" dirty="0" smtClean="0"/>
              <a:t>categorie indicate </a:t>
            </a:r>
            <a:r>
              <a:rPr lang="it-IT" sz="1400" dirty="0"/>
              <a:t>nella precedente lettera A, e a condizione che sia stato dichiarato lo </a:t>
            </a:r>
            <a:r>
              <a:rPr lang="it-IT" sz="1400" dirty="0" smtClean="0"/>
              <a:t>stato di emergenza;</a:t>
            </a:r>
          </a:p>
          <a:p>
            <a:pPr marL="0" indent="0" algn="just">
              <a:buNone/>
            </a:pPr>
            <a:r>
              <a:rPr lang="it-IT" sz="1900" b="1" dirty="0" smtClean="0">
                <a:solidFill>
                  <a:srgbClr val="FF0000"/>
                </a:solidFill>
              </a:rPr>
              <a:t>3)</a:t>
            </a:r>
            <a:r>
              <a:rPr lang="it-IT" sz="1400" dirty="0" smtClean="0"/>
              <a:t> </a:t>
            </a:r>
            <a:r>
              <a:rPr lang="it-IT" sz="1400" b="1" u="sng" dirty="0"/>
              <a:t>I lavori </a:t>
            </a:r>
            <a:r>
              <a:rPr lang="it-IT" sz="1400" b="1" u="sng" dirty="0" smtClean="0"/>
              <a:t>finalizzati </a:t>
            </a:r>
            <a:r>
              <a:rPr lang="it-IT" sz="1400" b="1" u="sng" dirty="0"/>
              <a:t>all’eliminazione delle barriere </a:t>
            </a:r>
            <a:r>
              <a:rPr lang="it-IT" sz="1400" b="1" u="sng" dirty="0" smtClean="0"/>
              <a:t>architettoniche </a:t>
            </a:r>
            <a:r>
              <a:rPr lang="it-IT" sz="1400" dirty="0" smtClean="0"/>
              <a:t>e </a:t>
            </a:r>
            <a:r>
              <a:rPr lang="it-IT" sz="1400" dirty="0"/>
              <a:t>alla realizzazione di ogni strumento che, attraverso la comunicazione, </a:t>
            </a:r>
            <a:r>
              <a:rPr lang="it-IT" sz="1400" dirty="0" smtClean="0"/>
              <a:t>la robotica </a:t>
            </a:r>
            <a:r>
              <a:rPr lang="it-IT" sz="1400" dirty="0"/>
              <a:t>e ogni altro mezzo di tecnologia più avanzata, sia idoneo a favorire </a:t>
            </a:r>
            <a:r>
              <a:rPr lang="it-IT" sz="1400" dirty="0" smtClean="0"/>
              <a:t>la mobilità </a:t>
            </a:r>
            <a:r>
              <a:rPr lang="it-IT" sz="1400" dirty="0"/>
              <a:t>interna ed esterna all’abitazione per le persone con disabilità gravi, </a:t>
            </a:r>
            <a:r>
              <a:rPr lang="it-IT" sz="1400" dirty="0" smtClean="0"/>
              <a:t>ai sensi </a:t>
            </a:r>
            <a:r>
              <a:rPr lang="it-IT" sz="1400" dirty="0"/>
              <a:t>dell’articolo 3, comma 3, della legge n. 104/1992</a:t>
            </a:r>
            <a:r>
              <a:rPr lang="it-IT" sz="1400" dirty="0" smtClean="0"/>
              <a:t>.</a:t>
            </a:r>
          </a:p>
          <a:p>
            <a:pPr marL="0" indent="0" algn="just">
              <a:buNone/>
            </a:pPr>
            <a:r>
              <a:rPr lang="it-IT" sz="1900" b="1" dirty="0" smtClean="0">
                <a:solidFill>
                  <a:srgbClr val="FF0000"/>
                </a:solidFill>
              </a:rPr>
              <a:t>4)</a:t>
            </a:r>
            <a:r>
              <a:rPr lang="it-IT" sz="2000" dirty="0"/>
              <a:t> </a:t>
            </a:r>
            <a:r>
              <a:rPr lang="it-IT" sz="1400" b="1" u="sng" dirty="0"/>
              <a:t>Interventi relativi all’adozione di misure finalizzate a prevenire il rischio </a:t>
            </a:r>
            <a:r>
              <a:rPr lang="it-IT" sz="1400" b="1" u="sng" dirty="0" smtClean="0"/>
              <a:t>del compimento </a:t>
            </a:r>
            <a:r>
              <a:rPr lang="it-IT" sz="1400" b="1" u="sng" dirty="0"/>
              <a:t>di atti illeciti da parte di </a:t>
            </a:r>
            <a:r>
              <a:rPr lang="it-IT" sz="1400" b="1" u="sng" dirty="0" smtClean="0"/>
              <a:t>terzi</a:t>
            </a:r>
            <a:r>
              <a:rPr lang="it-IT" sz="1400" dirty="0" smtClean="0"/>
              <a:t>( </a:t>
            </a:r>
            <a:r>
              <a:rPr lang="it-IT" sz="1400" dirty="0" err="1" smtClean="0"/>
              <a:t>esp</a:t>
            </a:r>
            <a:r>
              <a:rPr lang="it-IT" sz="1400" dirty="0" smtClean="0"/>
              <a:t>. </a:t>
            </a:r>
            <a:r>
              <a:rPr lang="it-IT" sz="1400" dirty="0"/>
              <a:t>tapparelle metalliche con </a:t>
            </a:r>
            <a:r>
              <a:rPr lang="it-IT" sz="1400" dirty="0" smtClean="0"/>
              <a:t>bloccaggi, </a:t>
            </a:r>
            <a:r>
              <a:rPr lang="it-IT" sz="1400" dirty="0"/>
              <a:t>vetri </a:t>
            </a:r>
            <a:r>
              <a:rPr lang="it-IT" sz="1400" dirty="0" smtClean="0"/>
              <a:t>antisfondamento, casseforti </a:t>
            </a:r>
            <a:r>
              <a:rPr lang="it-IT" sz="1400" dirty="0"/>
              <a:t>a </a:t>
            </a:r>
            <a:r>
              <a:rPr lang="it-IT" sz="1400" dirty="0" smtClean="0"/>
              <a:t>muro, </a:t>
            </a:r>
            <a:r>
              <a:rPr lang="it-IT" sz="1400" dirty="0"/>
              <a:t>fotocamere o cineprese collegate con centri di vigilanza </a:t>
            </a:r>
            <a:r>
              <a:rPr lang="it-IT" sz="1400" dirty="0" smtClean="0"/>
              <a:t>privati etc.).</a:t>
            </a:r>
            <a:endParaRPr lang="it-IT" sz="1400" b="1" dirty="0" smtClean="0">
              <a:solidFill>
                <a:srgbClr val="FF0000"/>
              </a:solidFill>
            </a:endParaRPr>
          </a:p>
          <a:p>
            <a:pPr marL="0" indent="0">
              <a:buNone/>
            </a:pPr>
            <a:endParaRPr lang="it-IT" sz="12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381328"/>
            <a:ext cx="9937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77212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1115</TotalTime>
  <Words>5010</Words>
  <Application>Microsoft Macintosh PowerPoint</Application>
  <PresentationFormat>Presentazione su schermo (4:3)</PresentationFormat>
  <Paragraphs>291</Paragraphs>
  <Slides>30</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Times New Roman</vt:lpstr>
      <vt:lpstr>Tema di Office</vt:lpstr>
      <vt:lpstr>Ristrutturazioni Edilizie 2018: Le Agevolazioni Fiscali</vt:lpstr>
      <vt:lpstr>FONTI</vt:lpstr>
      <vt:lpstr>Cosa si intende per Ristrutturazione Edilizia: </vt:lpstr>
      <vt:lpstr>Beneficiari</vt:lpstr>
      <vt:lpstr>….continua</vt:lpstr>
      <vt:lpstr>Agevolazioni per il recupero Edilizio: singole unità abitative e condomini</vt:lpstr>
      <vt:lpstr>Per quali interventi…</vt:lpstr>
      <vt:lpstr>Interventi elencati alle lettere b), c) e d) dell’articolo 3 del Dpr 380/2001</vt:lpstr>
      <vt:lpstr>Continua…</vt:lpstr>
      <vt:lpstr>Continua…</vt:lpstr>
      <vt:lpstr>                                                                  Aliquota Iva ridotta al 10% e beni significativi </vt:lpstr>
      <vt:lpstr>ESEMPIO N°1</vt:lpstr>
      <vt:lpstr>ESEMPIO N°2 </vt:lpstr>
      <vt:lpstr>DICHIARAZIONE PER ALIQUOTA AGEVOLATA AL 10%</vt:lpstr>
      <vt:lpstr>                                                    Continua… </vt:lpstr>
      <vt:lpstr>Regole pratiche da seguire per poter usufruire delle detrazioni</vt:lpstr>
      <vt:lpstr>                                                                  Come pagare i lavori </vt:lpstr>
      <vt:lpstr>SEZIONE IIIA</vt:lpstr>
      <vt:lpstr>SEZIONE IIIB</vt:lpstr>
      <vt:lpstr>Riqualificazione energetica…cenni </vt:lpstr>
      <vt:lpstr>RIQUALIFICAZIONE ENERGETICA SU PARTI COMUNI CONDOMINIALI</vt:lpstr>
      <vt:lpstr>Tipologie di intervento generali </vt:lpstr>
      <vt:lpstr>SEZIONE IV</vt:lpstr>
      <vt:lpstr>Misure antisismiche</vt:lpstr>
      <vt:lpstr>Ambito soggettivo di applicazione</vt:lpstr>
      <vt:lpstr>Bonus mobili </vt:lpstr>
      <vt:lpstr>Pagamento e documenti da conservare</vt:lpstr>
      <vt:lpstr>SEZIONE III C</vt:lpstr>
      <vt:lpstr>Bonus verde</vt:lpstr>
      <vt:lpstr>PERCHE’ OPTARE PER LE DETRAZIONI PREVISTE</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Ristrutturazioni Edilizie 2018: Le Agevolazioni Fiscali</dc:title>
  <dc:creator>Maria Carmela Antona</dc:creator>
  <cp:lastModifiedBy>Francesco Siciliano</cp:lastModifiedBy>
  <cp:revision>93</cp:revision>
  <dcterms:created xsi:type="dcterms:W3CDTF">2018-04-18T08:42:20Z</dcterms:created>
  <dcterms:modified xsi:type="dcterms:W3CDTF">2018-05-24T14:59:27Z</dcterms:modified>
</cp:coreProperties>
</file>